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a7a6d793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a7a6d793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acc94a076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acc94a076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acb8373c8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acb8373c8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acb8373c8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acb8373c8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cb8373c8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cb8373c8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ab2d0d997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ab2d0d997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acc336105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acc336105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aebf8324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aebf8324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ab2d0d997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ab2d0d997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acc33610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acc33610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acc336105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acc33610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ab2d0d997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ab2d0d997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acc336105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acc336105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ab2d0d997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ab2d0d997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9f3e744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9f3e744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430767f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430767f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430767fa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430767fa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430767fa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430767fa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a430767fa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a430767fa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acb8373c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acb8373c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36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2.png"/><Relationship Id="rId13" Type="http://schemas.openxmlformats.org/officeDocument/2006/relationships/image" Target="../media/image28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15" Type="http://schemas.openxmlformats.org/officeDocument/2006/relationships/image" Target="../media/image33.png"/><Relationship Id="rId14" Type="http://schemas.openxmlformats.org/officeDocument/2006/relationships/image" Target="../media/image35.png"/><Relationship Id="rId17" Type="http://schemas.openxmlformats.org/officeDocument/2006/relationships/image" Target="../media/image21.png"/><Relationship Id="rId16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image" Target="../media/image44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55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56.png"/><Relationship Id="rId8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1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09525" y="288625"/>
            <a:ext cx="1753200" cy="606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20"/>
              <a:t>TEAM 8</a:t>
            </a:r>
            <a:endParaRPr sz="3220"/>
          </a:p>
        </p:txBody>
      </p:sp>
      <p:sp>
        <p:nvSpPr>
          <p:cNvPr id="55" name="Google Shape;55;p13"/>
          <p:cNvSpPr txBox="1"/>
          <p:nvPr/>
        </p:nvSpPr>
        <p:spPr>
          <a:xfrm>
            <a:off x="358600" y="858450"/>
            <a:ext cx="6454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Gabriel Pila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Viggy Palaniappan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Yulin Wang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25" y="936687"/>
            <a:ext cx="4482675" cy="3172462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2"/>
          <p:cNvSpPr txBox="1"/>
          <p:nvPr/>
        </p:nvSpPr>
        <p:spPr>
          <a:xfrm>
            <a:off x="5521400" y="1618700"/>
            <a:ext cx="28971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Now, we find whether the keyword exists in the text. </a:t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For each row, we get the title and abstract. We cleaned the text and then looked for keywords. If we find a match, we return them. </a:t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The run time was good for this since we limited the length of the abstract in the cleaning process to 3,000 words max. </a:t>
            </a:r>
            <a:endParaRPr b="1" i="1" sz="1000">
              <a:solidFill>
                <a:srgbClr val="3C78D8"/>
              </a:solidFill>
            </a:endParaRPr>
          </a:p>
        </p:txBody>
      </p:sp>
      <p:sp>
        <p:nvSpPr>
          <p:cNvPr id="310" name="Google Shape;310;p22"/>
          <p:cNvSpPr txBox="1"/>
          <p:nvPr/>
        </p:nvSpPr>
        <p:spPr>
          <a:xfrm>
            <a:off x="262075" y="120125"/>
            <a:ext cx="5099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Detect keyword in from texts of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relational datasets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11" name="Google Shape;3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497" y="120125"/>
            <a:ext cx="2854654" cy="759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01526"/>
            <a:ext cx="4876401" cy="10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"/>
          <p:cNvSpPr txBox="1"/>
          <p:nvPr/>
        </p:nvSpPr>
        <p:spPr>
          <a:xfrm>
            <a:off x="446275" y="1296300"/>
            <a:ext cx="7772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Our first approach was to do the previous operations in postgres but then we had issues with data cleaning so we did this in python instead.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The main challenge we faced doing it like below was that the dataset (abstract) was too big.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239425" y="176263"/>
            <a:ext cx="630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Detect keyword in from texts of relational datasets</a:t>
            </a:r>
            <a:endParaRPr/>
          </a:p>
        </p:txBody>
      </p:sp>
      <p:pic>
        <p:nvPicPr>
          <p:cNvPr id="319" name="Google Shape;3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972" y="163800"/>
            <a:ext cx="2854654" cy="75966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3"/>
          <p:cNvSpPr txBox="1"/>
          <p:nvPr/>
        </p:nvSpPr>
        <p:spPr>
          <a:xfrm>
            <a:off x="509250" y="2571744"/>
            <a:ext cx="7891500" cy="2447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5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 sz="1050">
              <a:solidFill>
                <a:srgbClr val="FFC66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patentid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05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array_agg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(b.keywords)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keywords</a:t>
            </a:r>
            <a:endParaRPr sz="10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5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5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case</a:t>
            </a:r>
            <a:endParaRPr sz="105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when </a:t>
            </a:r>
            <a:r>
              <a:rPr i="1" lang="en" sz="105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(a.keywords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a.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&gt; </a:t>
            </a: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then </a:t>
            </a: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6897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0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end tag</a:t>
            </a:r>
            <a:endParaRPr sz="105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from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patentid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" sz="1050">
                <a:solidFill>
                  <a:srgbClr val="FFC66D"/>
                </a:solidFill>
                <a:latin typeface="Courier New"/>
                <a:ea typeface="Courier New"/>
                <a:cs typeface="Courier New"/>
                <a:sym typeface="Courier New"/>
              </a:rPr>
              <a:t>unnest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array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'NLP'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6A8759"/>
                </a:solidFill>
                <a:latin typeface="Courier New"/>
                <a:ea typeface="Courier New"/>
                <a:cs typeface="Courier New"/>
                <a:sym typeface="Courier New"/>
              </a:rPr>
              <a:t>'text classification'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])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keywords</a:t>
            </a:r>
            <a:endParaRPr sz="10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patentdb) a) b</a:t>
            </a:r>
            <a:endParaRPr sz="10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b.tag = </a:t>
            </a: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6897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6897BB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abstract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b.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patentid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d</a:t>
            </a:r>
            <a:endParaRPr sz="105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    join</a:t>
            </a:r>
            <a:endParaRPr sz="1050">
              <a:solidFill>
                <a:srgbClr val="CC783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patentdb e</a:t>
            </a:r>
            <a:endParaRPr sz="1050">
              <a:solidFill>
                <a:srgbClr val="A9B7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CC7832"/>
                </a:solidFill>
                <a:latin typeface="Courier New"/>
                <a:ea typeface="Courier New"/>
                <a:cs typeface="Courier New"/>
                <a:sym typeface="Courier New"/>
              </a:rPr>
              <a:t>on d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patentid </a:t>
            </a:r>
            <a:r>
              <a:rPr lang="en" sz="1050">
                <a:solidFill>
                  <a:srgbClr val="A9B7C6"/>
                </a:solidFill>
                <a:latin typeface="Courier New"/>
                <a:ea typeface="Courier New"/>
                <a:cs typeface="Courier New"/>
                <a:sym typeface="Courier New"/>
              </a:rPr>
              <a:t>= e.</a:t>
            </a:r>
            <a:r>
              <a:rPr lang="en" sz="1050">
                <a:solidFill>
                  <a:srgbClr val="9876AA"/>
                </a:solidFill>
                <a:latin typeface="Courier New"/>
                <a:ea typeface="Courier New"/>
                <a:cs typeface="Courier New"/>
                <a:sym typeface="Courier New"/>
              </a:rPr>
              <a:t>patentid</a:t>
            </a:r>
            <a:endParaRPr sz="1200">
              <a:solidFill>
                <a:srgbClr val="BF6426"/>
              </a:solidFill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446275" y="19392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Original postgres query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/>
        </p:nvSpPr>
        <p:spPr>
          <a:xfrm>
            <a:off x="144150" y="961825"/>
            <a:ext cx="40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Uploads the elements of a DataFrame as nodes. It will upload all the content as attributes if not specified.</a:t>
            </a:r>
            <a:endParaRPr/>
          </a:p>
        </p:txBody>
      </p:sp>
      <p:pic>
        <p:nvPicPr>
          <p:cNvPr id="327" name="Google Shape;3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40" y="1388736"/>
            <a:ext cx="3443050" cy="276273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4"/>
          <p:cNvSpPr txBox="1"/>
          <p:nvPr/>
        </p:nvSpPr>
        <p:spPr>
          <a:xfrm>
            <a:off x="5499150" y="1039525"/>
            <a:ext cx="344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Uploads the relationship between elements as edges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178" y="1340282"/>
            <a:ext cx="3443047" cy="270723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666235" y="4370508"/>
            <a:ext cx="344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Creates a dataframe unnesting a column of type str[ ]</a:t>
            </a:r>
            <a:endParaRPr/>
          </a:p>
        </p:txBody>
      </p:sp>
      <p:pic>
        <p:nvPicPr>
          <p:cNvPr id="331" name="Google Shape;3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425" y="4232050"/>
            <a:ext cx="3034176" cy="8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/>
          <p:nvPr/>
        </p:nvSpPr>
        <p:spPr>
          <a:xfrm>
            <a:off x="4226200" y="2695625"/>
            <a:ext cx="1098300" cy="2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859900"/>
              </a:highlight>
            </a:endParaRPr>
          </a:p>
        </p:txBody>
      </p:sp>
      <p:sp>
        <p:nvSpPr>
          <p:cNvPr id="333" name="Google Shape;333;p24"/>
          <p:cNvSpPr/>
          <p:nvPr/>
        </p:nvSpPr>
        <p:spPr>
          <a:xfrm>
            <a:off x="4394350" y="4232050"/>
            <a:ext cx="788700" cy="615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240250" y="169200"/>
            <a:ext cx="491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Upload the edges &amp; relationships</a:t>
            </a:r>
            <a:endParaRPr/>
          </a:p>
        </p:txBody>
      </p:sp>
      <p:pic>
        <p:nvPicPr>
          <p:cNvPr id="335" name="Google Shape;3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2100" y="169199"/>
            <a:ext cx="1068905" cy="754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/>
        </p:nvSpPr>
        <p:spPr>
          <a:xfrm>
            <a:off x="240250" y="169200"/>
            <a:ext cx="491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Upload the edges &amp; relationships</a:t>
            </a:r>
            <a:endParaRPr/>
          </a:p>
        </p:txBody>
      </p:sp>
      <p:grpSp>
        <p:nvGrpSpPr>
          <p:cNvPr id="341" name="Google Shape;341;p25"/>
          <p:cNvGrpSpPr/>
          <p:nvPr/>
        </p:nvGrpSpPr>
        <p:grpSpPr>
          <a:xfrm>
            <a:off x="5775500" y="75550"/>
            <a:ext cx="3238000" cy="821825"/>
            <a:chOff x="246475" y="4009200"/>
            <a:chExt cx="3238000" cy="821825"/>
          </a:xfrm>
        </p:grpSpPr>
        <p:sp>
          <p:nvSpPr>
            <p:cNvPr id="342" name="Google Shape;342;p25"/>
            <p:cNvSpPr/>
            <p:nvPr/>
          </p:nvSpPr>
          <p:spPr>
            <a:xfrm>
              <a:off x="1789175" y="4449725"/>
              <a:ext cx="1695300" cy="38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Patentsdb → [‘explainability’, ‘quant computing]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Awardsdb → [‘nlp’, efficient computing‘]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Papersdb → [‘computer vision’, ‘nlp’’]</a:t>
              </a:r>
              <a:endParaRPr i="1" sz="600"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246475" y="40092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4. Load the ids, keywords and attributes to neo4j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Extract the ids, keywords and attributes from postgres and load them to neo4j (nodes and edges)</a:t>
              </a:r>
              <a:endParaRPr b="1" sz="700"/>
            </a:p>
          </p:txBody>
        </p:sp>
        <p:pic>
          <p:nvPicPr>
            <p:cNvPr id="344" name="Google Shape;344;p25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1858764" y="403264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8305" y="4080648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5"/>
            <p:cNvPicPr preferRelativeResize="0"/>
            <p:nvPr/>
          </p:nvPicPr>
          <p:blipFill rotWithShape="1">
            <a:blip r:embed="rId5">
              <a:alphaModFix/>
            </a:blip>
            <a:srcRect b="29473" l="14693" r="61166" t="27793"/>
            <a:stretch/>
          </p:blipFill>
          <p:spPr>
            <a:xfrm>
              <a:off x="3099308" y="4060225"/>
              <a:ext cx="288600" cy="326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7" name="Google Shape;347;p25"/>
            <p:cNvCxnSpPr>
              <a:stCxn id="344" idx="3"/>
              <a:endCxn id="345" idx="1"/>
            </p:cNvCxnSpPr>
            <p:nvPr/>
          </p:nvCxnSpPr>
          <p:spPr>
            <a:xfrm>
              <a:off x="2233466" y="4223258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48" name="Google Shape;348;p25"/>
            <p:cNvCxnSpPr>
              <a:stCxn id="345" idx="3"/>
              <a:endCxn id="346" idx="1"/>
            </p:cNvCxnSpPr>
            <p:nvPr/>
          </p:nvCxnSpPr>
          <p:spPr>
            <a:xfrm flipH="1" rot="10800000">
              <a:off x="2773031" y="4223294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349" name="Google Shape;34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003" y="2321450"/>
            <a:ext cx="1338582" cy="543481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3525" y="3236628"/>
            <a:ext cx="1338582" cy="557741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525" y="4053074"/>
            <a:ext cx="1338581" cy="470429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90630" y="3499785"/>
            <a:ext cx="1196020" cy="485339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8004" y="4463569"/>
            <a:ext cx="629294" cy="543481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42446" y="2755229"/>
            <a:ext cx="576124" cy="485339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28797" y="3028849"/>
            <a:ext cx="629298" cy="458576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63529" y="4393063"/>
            <a:ext cx="629298" cy="489059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783517" y="4235854"/>
            <a:ext cx="803117" cy="421569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8" name="Google Shape;358;p25"/>
          <p:cNvCxnSpPr>
            <a:stCxn id="349" idx="2"/>
            <a:endCxn id="352" idx="0"/>
          </p:cNvCxnSpPr>
          <p:nvPr/>
        </p:nvCxnSpPr>
        <p:spPr>
          <a:xfrm>
            <a:off x="3008294" y="2864931"/>
            <a:ext cx="980400" cy="63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5"/>
          <p:cNvCxnSpPr>
            <a:stCxn id="350" idx="3"/>
            <a:endCxn id="352" idx="1"/>
          </p:cNvCxnSpPr>
          <p:nvPr/>
        </p:nvCxnSpPr>
        <p:spPr>
          <a:xfrm>
            <a:off x="1892107" y="3515498"/>
            <a:ext cx="1498500" cy="227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5"/>
          <p:cNvCxnSpPr>
            <a:stCxn id="351" idx="3"/>
            <a:endCxn id="352" idx="1"/>
          </p:cNvCxnSpPr>
          <p:nvPr/>
        </p:nvCxnSpPr>
        <p:spPr>
          <a:xfrm flipH="1" rot="10800000">
            <a:off x="1892106" y="3742588"/>
            <a:ext cx="1498500" cy="545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5"/>
          <p:cNvCxnSpPr>
            <a:stCxn id="353" idx="0"/>
            <a:endCxn id="352" idx="2"/>
          </p:cNvCxnSpPr>
          <p:nvPr/>
        </p:nvCxnSpPr>
        <p:spPr>
          <a:xfrm flipH="1" rot="10800000">
            <a:off x="3372651" y="3985069"/>
            <a:ext cx="615900" cy="478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2" name="Google Shape;362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193249" y="2129074"/>
            <a:ext cx="3674799" cy="1219325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3" name="Google Shape;363;p25"/>
          <p:cNvGrpSpPr/>
          <p:nvPr/>
        </p:nvGrpSpPr>
        <p:grpSpPr>
          <a:xfrm>
            <a:off x="2755630" y="681525"/>
            <a:ext cx="1724499" cy="1393250"/>
            <a:chOff x="3731268" y="2186600"/>
            <a:chExt cx="1724499" cy="1393250"/>
          </a:xfrm>
        </p:grpSpPr>
        <p:sp>
          <p:nvSpPr>
            <p:cNvPr id="364" name="Google Shape;364;p25"/>
            <p:cNvSpPr/>
            <p:nvPr/>
          </p:nvSpPr>
          <p:spPr>
            <a:xfrm>
              <a:off x="3995861" y="259258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3789289" y="2852572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3978031" y="2771981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3888918" y="3145357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4425613" y="317491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4004199" y="2976525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4920262" y="2549767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4589648" y="306748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4458062" y="2508114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4944429" y="306748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5347384" y="271825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4157259" y="3139317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4702318" y="3239546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5356166" y="3013753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4703003" y="281534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841037" y="2638553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4242359" y="2769150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Kw1</a:t>
              </a:r>
              <a:endParaRPr sz="600"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5021406" y="2796014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Kw2</a:t>
              </a:r>
              <a:endParaRPr sz="600"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5075134" y="3118376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Kw3</a:t>
              </a:r>
              <a:endParaRPr sz="600"/>
            </a:p>
          </p:txBody>
        </p:sp>
        <p:cxnSp>
          <p:nvCxnSpPr>
            <p:cNvPr id="383" name="Google Shape;383;p25"/>
            <p:cNvCxnSpPr>
              <a:stCxn id="369" idx="7"/>
              <a:endCxn id="380" idx="3"/>
            </p:cNvCxnSpPr>
            <p:nvPr/>
          </p:nvCxnSpPr>
          <p:spPr>
            <a:xfrm flipH="1" rot="10800000">
              <a:off x="4089213" y="2948759"/>
              <a:ext cx="184800" cy="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25"/>
            <p:cNvCxnSpPr>
              <a:stCxn id="366" idx="7"/>
              <a:endCxn id="380" idx="2"/>
            </p:cNvCxnSpPr>
            <p:nvPr/>
          </p:nvCxnSpPr>
          <p:spPr>
            <a:xfrm>
              <a:off x="4063045" y="2786216"/>
              <a:ext cx="179400" cy="8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25"/>
            <p:cNvCxnSpPr>
              <a:stCxn id="372" idx="4"/>
              <a:endCxn id="380" idx="0"/>
            </p:cNvCxnSpPr>
            <p:nvPr/>
          </p:nvCxnSpPr>
          <p:spPr>
            <a:xfrm flipH="1">
              <a:off x="4350062" y="2605314"/>
              <a:ext cx="157800" cy="1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6" name="Google Shape;386;p25"/>
            <p:cNvCxnSpPr>
              <a:stCxn id="378" idx="1"/>
              <a:endCxn id="380" idx="6"/>
            </p:cNvCxnSpPr>
            <p:nvPr/>
          </p:nvCxnSpPr>
          <p:spPr>
            <a:xfrm flipH="1">
              <a:off x="4458089" y="2829578"/>
              <a:ext cx="259500" cy="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7" name="Google Shape;387;p25"/>
            <p:cNvCxnSpPr>
              <a:stCxn id="368" idx="0"/>
              <a:endCxn id="380" idx="4"/>
            </p:cNvCxnSpPr>
            <p:nvPr/>
          </p:nvCxnSpPr>
          <p:spPr>
            <a:xfrm rot="10800000">
              <a:off x="4350313" y="2979313"/>
              <a:ext cx="125100" cy="19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8" name="Google Shape;388;p25"/>
            <p:cNvSpPr/>
            <p:nvPr/>
          </p:nvSpPr>
          <p:spPr>
            <a:xfrm>
              <a:off x="4146220" y="2462469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Tec1</a:t>
              </a:r>
              <a:endParaRPr sz="500"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4656631" y="2516196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Tec2</a:t>
              </a:r>
              <a:endParaRPr sz="500"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5220769" y="2489333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Tec3</a:t>
              </a:r>
              <a:endParaRPr sz="500"/>
            </a:p>
          </p:txBody>
        </p:sp>
        <p:cxnSp>
          <p:nvCxnSpPr>
            <p:cNvPr id="391" name="Google Shape;391;p25"/>
            <p:cNvCxnSpPr>
              <a:stCxn id="388" idx="4"/>
              <a:endCxn id="380" idx="1"/>
            </p:cNvCxnSpPr>
            <p:nvPr/>
          </p:nvCxnSpPr>
          <p:spPr>
            <a:xfrm>
              <a:off x="4252420" y="2672769"/>
              <a:ext cx="21600" cy="1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25"/>
            <p:cNvCxnSpPr>
              <a:stCxn id="389" idx="5"/>
              <a:endCxn id="381" idx="0"/>
            </p:cNvCxnSpPr>
            <p:nvPr/>
          </p:nvCxnSpPr>
          <p:spPr>
            <a:xfrm>
              <a:off x="4837926" y="2695699"/>
              <a:ext cx="291300" cy="10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25"/>
            <p:cNvCxnSpPr>
              <a:stCxn id="389" idx="3"/>
              <a:endCxn id="380" idx="7"/>
            </p:cNvCxnSpPr>
            <p:nvPr/>
          </p:nvCxnSpPr>
          <p:spPr>
            <a:xfrm flipH="1">
              <a:off x="4426436" y="2695699"/>
              <a:ext cx="261300" cy="1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4" name="Google Shape;394;p25"/>
            <p:cNvCxnSpPr>
              <a:stCxn id="382" idx="2"/>
              <a:endCxn id="371" idx="5"/>
            </p:cNvCxnSpPr>
            <p:nvPr/>
          </p:nvCxnSpPr>
          <p:spPr>
            <a:xfrm rot="10800000">
              <a:off x="4674634" y="3150326"/>
              <a:ext cx="400500" cy="7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5" name="Google Shape;395;p25"/>
            <p:cNvCxnSpPr>
              <a:endCxn id="374" idx="4"/>
            </p:cNvCxnSpPr>
            <p:nvPr/>
          </p:nvCxnSpPr>
          <p:spPr>
            <a:xfrm flipH="1" rot="10800000">
              <a:off x="5259184" y="2815454"/>
              <a:ext cx="138000" cy="33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6" name="Google Shape;396;p25"/>
            <p:cNvCxnSpPr>
              <a:stCxn id="390" idx="3"/>
              <a:endCxn id="381" idx="7"/>
            </p:cNvCxnSpPr>
            <p:nvPr/>
          </p:nvCxnSpPr>
          <p:spPr>
            <a:xfrm flipH="1">
              <a:off x="5205374" y="2668835"/>
              <a:ext cx="46500" cy="15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7" name="Google Shape;397;p25"/>
            <p:cNvSpPr/>
            <p:nvPr/>
          </p:nvSpPr>
          <p:spPr>
            <a:xfrm>
              <a:off x="3952001" y="3450550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4393765" y="3450550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4839187" y="345055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4052396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F6B26B"/>
                  </a:solidFill>
                </a:rPr>
                <a:t>awards</a:t>
              </a:r>
              <a:endParaRPr i="1" sz="500">
                <a:solidFill>
                  <a:srgbClr val="F6B26B"/>
                </a:solidFill>
              </a:endParaRPr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4494161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FFD966"/>
                  </a:solidFill>
                </a:rPr>
                <a:t>papers</a:t>
              </a:r>
              <a:endParaRPr i="1" sz="500">
                <a:solidFill>
                  <a:srgbClr val="FFD966"/>
                </a:solidFill>
              </a:endParaRPr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4939582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patents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3731268" y="2186600"/>
              <a:ext cx="17244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800">
                  <a:solidFill>
                    <a:srgbClr val="3C78D8"/>
                  </a:solidFill>
                </a:rPr>
                <a:t>Co-occurrence graph connected by keywords</a:t>
              </a:r>
              <a:endParaRPr b="1" i="1" sz="800">
                <a:solidFill>
                  <a:srgbClr val="3C78D8"/>
                </a:solidFill>
              </a:endParaRPr>
            </a:p>
          </p:txBody>
        </p:sp>
      </p:grpSp>
      <p:pic>
        <p:nvPicPr>
          <p:cNvPr id="404" name="Google Shape;404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88893" y="3567372"/>
            <a:ext cx="3683500" cy="98462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05" name="Google Shape;405;p25"/>
          <p:cNvGrpSpPr/>
          <p:nvPr/>
        </p:nvGrpSpPr>
        <p:grpSpPr>
          <a:xfrm>
            <a:off x="6437130" y="1421975"/>
            <a:ext cx="879603" cy="326100"/>
            <a:chOff x="2508305" y="4060225"/>
            <a:chExt cx="879603" cy="326100"/>
          </a:xfrm>
        </p:grpSpPr>
        <p:pic>
          <p:nvPicPr>
            <p:cNvPr id="406" name="Google Shape;40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8305" y="4080648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25"/>
            <p:cNvPicPr preferRelativeResize="0"/>
            <p:nvPr/>
          </p:nvPicPr>
          <p:blipFill rotWithShape="1">
            <a:blip r:embed="rId5">
              <a:alphaModFix/>
            </a:blip>
            <a:srcRect b="29473" l="14693" r="61166" t="27793"/>
            <a:stretch/>
          </p:blipFill>
          <p:spPr>
            <a:xfrm>
              <a:off x="3099308" y="4060225"/>
              <a:ext cx="288600" cy="326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8" name="Google Shape;408;p25"/>
            <p:cNvCxnSpPr>
              <a:stCxn id="406" idx="3"/>
              <a:endCxn id="407" idx="1"/>
            </p:cNvCxnSpPr>
            <p:nvPr/>
          </p:nvCxnSpPr>
          <p:spPr>
            <a:xfrm flipH="1" rot="10800000">
              <a:off x="2773031" y="4223294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409" name="Google Shape;40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96075" y="1061294"/>
            <a:ext cx="1196025" cy="84394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25"/>
          <p:cNvSpPr/>
          <p:nvPr/>
        </p:nvSpPr>
        <p:spPr>
          <a:xfrm>
            <a:off x="2161450" y="1269575"/>
            <a:ext cx="1479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100" y="1247307"/>
            <a:ext cx="4246825" cy="368554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26"/>
          <p:cNvSpPr txBox="1"/>
          <p:nvPr>
            <p:ph type="title"/>
          </p:nvPr>
        </p:nvSpPr>
        <p:spPr>
          <a:xfrm>
            <a:off x="216800" y="19212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Neo4j network</a:t>
            </a:r>
            <a:endParaRPr/>
          </a:p>
        </p:txBody>
      </p:sp>
      <p:sp>
        <p:nvSpPr>
          <p:cNvPr id="417" name="Google Shape;417;p26"/>
          <p:cNvSpPr txBox="1"/>
          <p:nvPr/>
        </p:nvSpPr>
        <p:spPr>
          <a:xfrm>
            <a:off x="7153500" y="4440250"/>
            <a:ext cx="199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Network for ‘Machine Learning’ technology </a:t>
            </a:r>
            <a:endParaRPr sz="800">
              <a:solidFill>
                <a:srgbClr val="FF0000"/>
              </a:solidFill>
            </a:endParaRPr>
          </a:p>
        </p:txBody>
      </p:sp>
      <p:grpSp>
        <p:nvGrpSpPr>
          <p:cNvPr id="418" name="Google Shape;418;p26"/>
          <p:cNvGrpSpPr/>
          <p:nvPr/>
        </p:nvGrpSpPr>
        <p:grpSpPr>
          <a:xfrm>
            <a:off x="5754647" y="147589"/>
            <a:ext cx="3231550" cy="862561"/>
            <a:chOff x="5754647" y="768189"/>
            <a:chExt cx="3231550" cy="862561"/>
          </a:xfrm>
        </p:grpSpPr>
        <p:sp>
          <p:nvSpPr>
            <p:cNvPr id="419" name="Google Shape;419;p26"/>
            <p:cNvSpPr/>
            <p:nvPr/>
          </p:nvSpPr>
          <p:spPr>
            <a:xfrm>
              <a:off x="5754647" y="8088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5. Find the paths that relate the keywords from the tech to the documents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Using the keywords as intermediate nodes, find which docs are connected and return the most important</a:t>
              </a:r>
              <a:endParaRPr b="1" sz="700"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7624760" y="109050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7650927" y="1278718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8349732" y="118829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7889087" y="1142100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Kw1</a:t>
              </a:r>
              <a:endParaRPr sz="600"/>
            </a:p>
          </p:txBody>
        </p:sp>
        <p:cxnSp>
          <p:nvCxnSpPr>
            <p:cNvPr id="424" name="Google Shape;424;p26"/>
            <p:cNvCxnSpPr>
              <a:stCxn id="421" idx="6"/>
              <a:endCxn id="423" idx="3"/>
            </p:cNvCxnSpPr>
            <p:nvPr/>
          </p:nvCxnSpPr>
          <p:spPr>
            <a:xfrm flipH="1" rot="10800000">
              <a:off x="7750527" y="1321618"/>
              <a:ext cx="1701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5" name="Google Shape;425;p26"/>
            <p:cNvCxnSpPr>
              <a:stCxn id="420" idx="5"/>
              <a:endCxn id="423" idx="2"/>
            </p:cNvCxnSpPr>
            <p:nvPr/>
          </p:nvCxnSpPr>
          <p:spPr>
            <a:xfrm>
              <a:off x="7709774" y="1173468"/>
              <a:ext cx="179400" cy="7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6" name="Google Shape;426;p26"/>
            <p:cNvCxnSpPr>
              <a:stCxn id="422" idx="2"/>
              <a:endCxn id="423" idx="6"/>
            </p:cNvCxnSpPr>
            <p:nvPr/>
          </p:nvCxnSpPr>
          <p:spPr>
            <a:xfrm flipH="1">
              <a:off x="8104932" y="1236894"/>
              <a:ext cx="244800" cy="1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27" name="Google Shape;427;p26"/>
            <p:cNvSpPr/>
            <p:nvPr/>
          </p:nvSpPr>
          <p:spPr>
            <a:xfrm>
              <a:off x="7792949" y="835419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Tec1</a:t>
              </a:r>
              <a:endParaRPr sz="500"/>
            </a:p>
          </p:txBody>
        </p:sp>
        <p:cxnSp>
          <p:nvCxnSpPr>
            <p:cNvPr id="428" name="Google Shape;428;p26"/>
            <p:cNvCxnSpPr>
              <a:stCxn id="427" idx="4"/>
              <a:endCxn id="423" idx="1"/>
            </p:cNvCxnSpPr>
            <p:nvPr/>
          </p:nvCxnSpPr>
          <p:spPr>
            <a:xfrm>
              <a:off x="7899149" y="1045719"/>
              <a:ext cx="21600" cy="1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9" name="Google Shape;429;p26"/>
            <p:cNvSpPr/>
            <p:nvPr/>
          </p:nvSpPr>
          <p:spPr>
            <a:xfrm>
              <a:off x="7290896" y="1005496"/>
              <a:ext cx="3264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awards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7290896" y="1272196"/>
              <a:ext cx="3264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citations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8281497" y="1000054"/>
              <a:ext cx="4005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co-authorings</a:t>
              </a:r>
              <a:endParaRPr i="1" sz="500">
                <a:solidFill>
                  <a:srgbClr val="3C78D8"/>
                </a:solidFill>
              </a:endParaRPr>
            </a:p>
          </p:txBody>
        </p:sp>
        <p:pic>
          <p:nvPicPr>
            <p:cNvPr id="432" name="Google Shape;432;p26"/>
            <p:cNvPicPr preferRelativeResize="0"/>
            <p:nvPr/>
          </p:nvPicPr>
          <p:blipFill rotWithShape="1">
            <a:blip r:embed="rId4">
              <a:alphaModFix/>
            </a:blip>
            <a:srcRect b="29473" l="14694" r="13061" t="27793"/>
            <a:stretch/>
          </p:blipFill>
          <p:spPr>
            <a:xfrm>
              <a:off x="8179968" y="768189"/>
              <a:ext cx="629500" cy="23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p26"/>
            <p:cNvSpPr/>
            <p:nvPr/>
          </p:nvSpPr>
          <p:spPr>
            <a:xfrm>
              <a:off x="7290896" y="1466950"/>
              <a:ext cx="1695300" cy="16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Tech 1 → </a:t>
              </a:r>
              <a:r>
                <a:rPr i="1" lang="en" sz="500"/>
                <a:t>patent_id1, </a:t>
              </a:r>
              <a:r>
                <a:rPr i="1" lang="en" sz="500">
                  <a:solidFill>
                    <a:schemeClr val="dk1"/>
                  </a:solidFill>
                </a:rPr>
                <a:t>patent_id2</a:t>
              </a:r>
              <a:r>
                <a:rPr i="1" lang="en" sz="500"/>
                <a:t>, paper_id1, </a:t>
              </a:r>
              <a:r>
                <a:rPr i="1" lang="en" sz="500">
                  <a:solidFill>
                    <a:schemeClr val="dk1"/>
                  </a:solidFill>
                </a:rPr>
                <a:t>paper_id2, </a:t>
              </a:r>
              <a:r>
                <a:rPr i="1" lang="en" sz="500"/>
                <a:t> award_id1, </a:t>
              </a:r>
              <a:r>
                <a:rPr i="1" lang="en" sz="500">
                  <a:solidFill>
                    <a:schemeClr val="dk1"/>
                  </a:solidFill>
                </a:rPr>
                <a:t>award_id2</a:t>
              </a:r>
              <a:endParaRPr i="1" sz="500"/>
            </a:p>
          </p:txBody>
        </p:sp>
      </p:grpSp>
      <p:sp>
        <p:nvSpPr>
          <p:cNvPr id="434" name="Google Shape;434;p26"/>
          <p:cNvSpPr txBox="1"/>
          <p:nvPr/>
        </p:nvSpPr>
        <p:spPr>
          <a:xfrm>
            <a:off x="355175" y="1247300"/>
            <a:ext cx="4179000" cy="363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MATCH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586E75"/>
                </a:solidFill>
              </a:rPr>
              <a:t>(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PAPERS</a:t>
            </a:r>
            <a:r>
              <a:rPr lang="en" sz="800">
                <a:solidFill>
                  <a:srgbClr val="586E75"/>
                </a:solidFill>
              </a:rPr>
              <a:t>)-[</a:t>
            </a:r>
            <a:r>
              <a:rPr lang="en" sz="800">
                <a:solidFill>
                  <a:srgbClr val="333333"/>
                </a:solidFill>
              </a:rPr>
              <a:t>h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]-&gt;(</a:t>
            </a:r>
            <a:r>
              <a:rPr lang="en" sz="800">
                <a:solidFill>
                  <a:srgbClr val="333333"/>
                </a:solidFill>
              </a:rPr>
              <a:t>k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KEYWORDS</a:t>
            </a:r>
            <a:r>
              <a:rPr lang="en" sz="800">
                <a:solidFill>
                  <a:srgbClr val="586E75"/>
                </a:solidFill>
              </a:rPr>
              <a:t>)&lt;-[</a:t>
            </a:r>
            <a:r>
              <a:rPr lang="en" sz="800">
                <a:solidFill>
                  <a:srgbClr val="333333"/>
                </a:solidFill>
              </a:rPr>
              <a:t>m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]-(</a:t>
            </a:r>
            <a:r>
              <a:rPr lang="en" sz="800">
                <a:solidFill>
                  <a:srgbClr val="333333"/>
                </a:solidFill>
              </a:rPr>
              <a:t>t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)</a:t>
            </a:r>
            <a:endParaRPr sz="800">
              <a:solidFill>
                <a:srgbClr val="586E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WHERE</a:t>
            </a:r>
            <a:r>
              <a:rPr lang="en" sz="800">
                <a:solidFill>
                  <a:srgbClr val="333333"/>
                </a:solidFill>
              </a:rPr>
              <a:t> t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=</a:t>
            </a:r>
            <a:r>
              <a:rPr lang="en" sz="800">
                <a:solidFill>
                  <a:srgbClr val="B58900"/>
                </a:solidFill>
              </a:rPr>
              <a:t>'machine learning'</a:t>
            </a:r>
            <a:endParaRPr sz="800">
              <a:solidFill>
                <a:srgbClr val="B58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WITH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 </a:t>
            </a:r>
            <a:r>
              <a:rPr lang="en" sz="800">
                <a:solidFill>
                  <a:srgbClr val="859900"/>
                </a:solidFill>
              </a:rPr>
              <a:t>ORDER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859900"/>
                </a:solidFill>
              </a:rPr>
              <a:t>BY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num_backward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num_forward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RETURN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</a:t>
            </a:r>
            <a:endParaRPr sz="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LIMIT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2AA198"/>
                </a:solidFill>
              </a:rPr>
              <a:t>10</a:t>
            </a:r>
            <a:endParaRPr sz="800">
              <a:solidFill>
                <a:srgbClr val="2AA19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AA19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UNION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859900"/>
                </a:solidFill>
              </a:rPr>
              <a:t>ALL</a:t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MATCH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586E75"/>
                </a:solidFill>
              </a:rPr>
              <a:t>(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AWARDS</a:t>
            </a:r>
            <a:r>
              <a:rPr lang="en" sz="800">
                <a:solidFill>
                  <a:srgbClr val="586E75"/>
                </a:solidFill>
              </a:rPr>
              <a:t>)-[</a:t>
            </a:r>
            <a:r>
              <a:rPr lang="en" sz="800">
                <a:solidFill>
                  <a:srgbClr val="333333"/>
                </a:solidFill>
              </a:rPr>
              <a:t>h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]-&gt;(</a:t>
            </a:r>
            <a:r>
              <a:rPr lang="en" sz="800">
                <a:solidFill>
                  <a:srgbClr val="333333"/>
                </a:solidFill>
              </a:rPr>
              <a:t>k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KEYWORDS</a:t>
            </a:r>
            <a:r>
              <a:rPr lang="en" sz="800">
                <a:solidFill>
                  <a:srgbClr val="586E75"/>
                </a:solidFill>
              </a:rPr>
              <a:t>)&lt;-[</a:t>
            </a:r>
            <a:r>
              <a:rPr lang="en" sz="800">
                <a:solidFill>
                  <a:srgbClr val="333333"/>
                </a:solidFill>
              </a:rPr>
              <a:t>m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]-(</a:t>
            </a:r>
            <a:r>
              <a:rPr lang="en" sz="800">
                <a:solidFill>
                  <a:srgbClr val="333333"/>
                </a:solidFill>
              </a:rPr>
              <a:t>t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)</a:t>
            </a:r>
            <a:endParaRPr sz="800">
              <a:solidFill>
                <a:srgbClr val="586E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WHERE</a:t>
            </a:r>
            <a:r>
              <a:rPr lang="en" sz="800">
                <a:solidFill>
                  <a:srgbClr val="333333"/>
                </a:solidFill>
              </a:rPr>
              <a:t> t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=</a:t>
            </a:r>
            <a:r>
              <a:rPr lang="en" sz="800">
                <a:solidFill>
                  <a:srgbClr val="B58900"/>
                </a:solidFill>
              </a:rPr>
              <a:t>'machine learning'</a:t>
            </a:r>
            <a:endParaRPr sz="800">
              <a:solidFill>
                <a:srgbClr val="B58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WITH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 </a:t>
            </a:r>
            <a:r>
              <a:rPr lang="en" sz="800">
                <a:solidFill>
                  <a:srgbClr val="859900"/>
                </a:solidFill>
              </a:rPr>
              <a:t>ORDER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859900"/>
                </a:solidFill>
              </a:rPr>
              <a:t>BY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num_backward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num_forward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RETURN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</a:t>
            </a:r>
            <a:endParaRPr sz="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LIMIT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2AA198"/>
                </a:solidFill>
              </a:rPr>
              <a:t>10</a:t>
            </a:r>
            <a:endParaRPr sz="800">
              <a:solidFill>
                <a:srgbClr val="2AA19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UNION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859900"/>
                </a:solidFill>
              </a:rPr>
              <a:t>ALL</a:t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MATCH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586E75"/>
                </a:solidFill>
              </a:rPr>
              <a:t>(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PATENTS</a:t>
            </a:r>
            <a:r>
              <a:rPr lang="en" sz="800">
                <a:solidFill>
                  <a:srgbClr val="586E75"/>
                </a:solidFill>
              </a:rPr>
              <a:t>)-[</a:t>
            </a:r>
            <a:r>
              <a:rPr lang="en" sz="800">
                <a:solidFill>
                  <a:srgbClr val="333333"/>
                </a:solidFill>
              </a:rPr>
              <a:t>h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]-&gt;(</a:t>
            </a:r>
            <a:r>
              <a:rPr lang="en" sz="800">
                <a:solidFill>
                  <a:srgbClr val="333333"/>
                </a:solidFill>
              </a:rPr>
              <a:t>k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KEYWORDS</a:t>
            </a:r>
            <a:r>
              <a:rPr lang="en" sz="800">
                <a:solidFill>
                  <a:srgbClr val="586E75"/>
                </a:solidFill>
              </a:rPr>
              <a:t>)&lt;-[</a:t>
            </a:r>
            <a:r>
              <a:rPr lang="en" sz="800">
                <a:solidFill>
                  <a:srgbClr val="333333"/>
                </a:solidFill>
              </a:rPr>
              <a:t>m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HAS_KEYWORD</a:t>
            </a:r>
            <a:r>
              <a:rPr lang="en" sz="800">
                <a:solidFill>
                  <a:srgbClr val="586E75"/>
                </a:solidFill>
              </a:rPr>
              <a:t>]-(</a:t>
            </a:r>
            <a:r>
              <a:rPr lang="en" sz="800">
                <a:solidFill>
                  <a:srgbClr val="333333"/>
                </a:solidFill>
              </a:rPr>
              <a:t>t</a:t>
            </a:r>
            <a:r>
              <a:rPr lang="en" sz="800">
                <a:solidFill>
                  <a:srgbClr val="586E75"/>
                </a:solidFill>
              </a:rPr>
              <a:t>: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)</a:t>
            </a:r>
            <a:endParaRPr sz="800">
              <a:solidFill>
                <a:srgbClr val="586E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WHERE</a:t>
            </a:r>
            <a:r>
              <a:rPr lang="en" sz="800">
                <a:solidFill>
                  <a:srgbClr val="333333"/>
                </a:solidFill>
              </a:rPr>
              <a:t> t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technology</a:t>
            </a:r>
            <a:r>
              <a:rPr lang="en" sz="800">
                <a:solidFill>
                  <a:srgbClr val="586E75"/>
                </a:solidFill>
              </a:rPr>
              <a:t>=</a:t>
            </a:r>
            <a:r>
              <a:rPr lang="en" sz="800">
                <a:solidFill>
                  <a:srgbClr val="B58900"/>
                </a:solidFill>
              </a:rPr>
              <a:t>'machine learning'</a:t>
            </a:r>
            <a:endParaRPr sz="800">
              <a:solidFill>
                <a:srgbClr val="B58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WITH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 </a:t>
            </a:r>
            <a:r>
              <a:rPr lang="en" sz="800">
                <a:solidFill>
                  <a:srgbClr val="859900"/>
                </a:solidFill>
              </a:rPr>
              <a:t>ORDER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859900"/>
                </a:solidFill>
              </a:rPr>
              <a:t>BY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num_backward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.</a:t>
            </a:r>
            <a:r>
              <a:rPr lang="en" sz="800">
                <a:solidFill>
                  <a:srgbClr val="333333"/>
                </a:solidFill>
              </a:rPr>
              <a:t>num_forward </a:t>
            </a:r>
            <a:r>
              <a:rPr lang="en" sz="800">
                <a:solidFill>
                  <a:srgbClr val="859900"/>
                </a:solidFill>
              </a:rPr>
              <a:t>DESC</a:t>
            </a:r>
            <a:endParaRPr sz="800">
              <a:solidFill>
                <a:srgbClr val="85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RETURN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a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h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k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m</a:t>
            </a:r>
            <a:r>
              <a:rPr lang="en" sz="800">
                <a:solidFill>
                  <a:srgbClr val="586E75"/>
                </a:solidFill>
              </a:rPr>
              <a:t>,</a:t>
            </a:r>
            <a:r>
              <a:rPr lang="en" sz="800">
                <a:solidFill>
                  <a:srgbClr val="333333"/>
                </a:solidFill>
              </a:rPr>
              <a:t> t</a:t>
            </a:r>
            <a:endParaRPr sz="8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59900"/>
                </a:solidFill>
              </a:rPr>
              <a:t>LIMIT</a:t>
            </a:r>
            <a:r>
              <a:rPr lang="en" sz="800">
                <a:solidFill>
                  <a:srgbClr val="333333"/>
                </a:solidFill>
              </a:rPr>
              <a:t> </a:t>
            </a:r>
            <a:r>
              <a:rPr lang="en" sz="800">
                <a:solidFill>
                  <a:srgbClr val="2AA198"/>
                </a:solidFill>
              </a:rPr>
              <a:t>10</a:t>
            </a:r>
            <a:endParaRPr sz="800">
              <a:solidFill>
                <a:srgbClr val="2AA19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59900"/>
              </a:solidFill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355175" y="791000"/>
            <a:ext cx="408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Once we upload nodes and relationships into neo4j, we can query for everything related to one technology. </a:t>
            </a:r>
            <a:endParaRPr b="1" i="1" sz="10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0" y="-914400"/>
            <a:ext cx="46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A198"/>
              </a:solidFill>
              <a:highlight>
                <a:srgbClr val="FFFFFE"/>
              </a:highlight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4624475" y="1171100"/>
            <a:ext cx="1439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Query looks for 10 papers, awards, patents based on highest $award, #co-authorings, and #citations</a:t>
            </a:r>
            <a:endParaRPr b="1" i="1" sz="1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216800" y="19212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Data Gathering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0" y="-914400"/>
            <a:ext cx="46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A198"/>
              </a:solidFill>
              <a:highlight>
                <a:srgbClr val="FFFFFE"/>
              </a:highlight>
            </a:endParaRPr>
          </a:p>
        </p:txBody>
      </p:sp>
      <p:grpSp>
        <p:nvGrpSpPr>
          <p:cNvPr id="444" name="Google Shape;444;p27"/>
          <p:cNvGrpSpPr/>
          <p:nvPr/>
        </p:nvGrpSpPr>
        <p:grpSpPr>
          <a:xfrm>
            <a:off x="5782847" y="153100"/>
            <a:ext cx="3231433" cy="837370"/>
            <a:chOff x="5754647" y="1892675"/>
            <a:chExt cx="3231433" cy="837370"/>
          </a:xfrm>
        </p:grpSpPr>
        <p:sp>
          <p:nvSpPr>
            <p:cNvPr id="445" name="Google Shape;445;p27"/>
            <p:cNvSpPr/>
            <p:nvPr/>
          </p:nvSpPr>
          <p:spPr>
            <a:xfrm>
              <a:off x="5754647" y="1892675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6. Get information about the selected document ids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From the chosen ids, get interesting data from the available datasets on postgres.</a:t>
              </a:r>
              <a:endParaRPr b="1" sz="700"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7338996" y="1968875"/>
              <a:ext cx="518400" cy="3813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patentsdb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(patent_id1, patent_id2)</a:t>
              </a:r>
              <a:endParaRPr sz="400"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7903338" y="1968875"/>
              <a:ext cx="518400" cy="381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awardsdb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Where id in (award_id1, award_id2)</a:t>
              </a:r>
              <a:endParaRPr sz="400"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8467680" y="1968875"/>
              <a:ext cx="518400" cy="381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(important_data)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papersdb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</a:t>
              </a:r>
              <a:r>
                <a:rPr lang="en" sz="400">
                  <a:solidFill>
                    <a:schemeClr val="dk1"/>
                  </a:solidFill>
                </a:rPr>
                <a:t>paper_id1. paper_id2</a:t>
              </a:r>
              <a:r>
                <a:rPr lang="en" sz="400"/>
                <a:t>)</a:t>
              </a:r>
              <a:endParaRPr sz="400"/>
            </a:p>
          </p:txBody>
        </p:sp>
        <p:pic>
          <p:nvPicPr>
            <p:cNvPr id="449" name="Google Shape;449;p27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7550782" y="234881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0323" y="2396817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1" name="Google Shape;451;p27"/>
            <p:cNvCxnSpPr>
              <a:stCxn id="449" idx="3"/>
              <a:endCxn id="450" idx="1"/>
            </p:cNvCxnSpPr>
            <p:nvPr/>
          </p:nvCxnSpPr>
          <p:spPr>
            <a:xfrm>
              <a:off x="7925484" y="2539428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452" name="Google Shape;452;p27"/>
          <p:cNvSpPr txBox="1"/>
          <p:nvPr/>
        </p:nvSpPr>
        <p:spPr>
          <a:xfrm>
            <a:off x="192300" y="783450"/>
            <a:ext cx="56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We will retrieve information from postgres for the key ids obtained from the keyword co-</a:t>
            </a:r>
            <a:r>
              <a:rPr b="1" i="1" lang="en" sz="1200">
                <a:solidFill>
                  <a:srgbClr val="3C78D8"/>
                </a:solidFill>
              </a:rPr>
              <a:t>occurrence</a:t>
            </a:r>
            <a:r>
              <a:rPr b="1" i="1" lang="en" sz="1200">
                <a:solidFill>
                  <a:srgbClr val="3C78D8"/>
                </a:solidFill>
              </a:rPr>
              <a:t> graph.</a:t>
            </a:r>
            <a:endParaRPr b="1" i="1" sz="1200">
              <a:solidFill>
                <a:srgbClr val="3C78D8"/>
              </a:solidFill>
            </a:endParaRPr>
          </a:p>
        </p:txBody>
      </p:sp>
      <p:cxnSp>
        <p:nvCxnSpPr>
          <p:cNvPr id="453" name="Google Shape;453;p27"/>
          <p:cNvCxnSpPr/>
          <p:nvPr/>
        </p:nvCxnSpPr>
        <p:spPr>
          <a:xfrm>
            <a:off x="1930168" y="2041047"/>
            <a:ext cx="0" cy="258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27"/>
          <p:cNvCxnSpPr/>
          <p:nvPr/>
        </p:nvCxnSpPr>
        <p:spPr>
          <a:xfrm>
            <a:off x="3685500" y="2041047"/>
            <a:ext cx="0" cy="2587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55" name="Google Shape;455;p27"/>
          <p:cNvGrpSpPr/>
          <p:nvPr/>
        </p:nvGrpSpPr>
        <p:grpSpPr>
          <a:xfrm>
            <a:off x="3753874" y="2049928"/>
            <a:ext cx="1734217" cy="2591260"/>
            <a:chOff x="3753874" y="2049928"/>
            <a:chExt cx="1734217" cy="2591260"/>
          </a:xfrm>
        </p:grpSpPr>
        <p:pic>
          <p:nvPicPr>
            <p:cNvPr id="456" name="Google Shape;45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3874" y="2274839"/>
              <a:ext cx="1734217" cy="2366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7"/>
            <p:cNvSpPr/>
            <p:nvPr/>
          </p:nvSpPr>
          <p:spPr>
            <a:xfrm>
              <a:off x="4750832" y="3378556"/>
              <a:ext cx="458100" cy="3000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Select  (important_data)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From papersdb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Where id in (</a:t>
              </a:r>
              <a:r>
                <a:rPr lang="en" sz="300">
                  <a:solidFill>
                    <a:schemeClr val="dk1"/>
                  </a:solidFill>
                </a:rPr>
                <a:t>paper_id1. paper_id2</a:t>
              </a:r>
              <a:r>
                <a:rPr lang="en" sz="300"/>
                <a:t>)</a:t>
              </a:r>
              <a:endParaRPr sz="300"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3782305" y="2049928"/>
              <a:ext cx="1473300" cy="177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rgbClr val="FFD966"/>
                  </a:solidFill>
                </a:rPr>
                <a:t>PAPERS</a:t>
              </a:r>
              <a:endParaRPr b="1" i="1" sz="1000">
                <a:solidFill>
                  <a:srgbClr val="FFD966"/>
                </a:solidFill>
              </a:endParaRPr>
            </a:p>
          </p:txBody>
        </p:sp>
        <p:pic>
          <p:nvPicPr>
            <p:cNvPr id="459" name="Google Shape;459;p27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4915272" y="2330701"/>
              <a:ext cx="238572" cy="242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27"/>
          <p:cNvGrpSpPr/>
          <p:nvPr/>
        </p:nvGrpSpPr>
        <p:grpSpPr>
          <a:xfrm>
            <a:off x="1926051" y="2049928"/>
            <a:ext cx="1798757" cy="2564121"/>
            <a:chOff x="1926051" y="2049928"/>
            <a:chExt cx="1798757" cy="2564121"/>
          </a:xfrm>
        </p:grpSpPr>
        <p:pic>
          <p:nvPicPr>
            <p:cNvPr id="461" name="Google Shape;461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26051" y="2274839"/>
              <a:ext cx="1798757" cy="23392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27"/>
            <p:cNvSpPr/>
            <p:nvPr/>
          </p:nvSpPr>
          <p:spPr>
            <a:xfrm>
              <a:off x="3165048" y="3378556"/>
              <a:ext cx="458100" cy="3000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Select  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">
                  <a:solidFill>
                    <a:schemeClr val="dk1"/>
                  </a:solidFill>
                </a:rPr>
                <a:t>(important_data)</a:t>
              </a:r>
              <a:endParaRPr sz="3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From awardsdb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">
                  <a:solidFill>
                    <a:schemeClr val="dk1"/>
                  </a:solidFill>
                </a:rPr>
                <a:t>Where id in (award_id1, award_id2)</a:t>
              </a:r>
              <a:endParaRPr sz="300"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2081075" y="2049928"/>
              <a:ext cx="1473300" cy="177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chemeClr val="accent4"/>
                  </a:solidFill>
                </a:rPr>
                <a:t>AWARDS</a:t>
              </a:r>
              <a:endParaRPr b="1" i="1" sz="1000">
                <a:solidFill>
                  <a:schemeClr val="accent4"/>
                </a:solidFill>
              </a:endParaRPr>
            </a:p>
          </p:txBody>
        </p:sp>
        <p:pic>
          <p:nvPicPr>
            <p:cNvPr id="464" name="Google Shape;464;p27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3237161" y="2330701"/>
              <a:ext cx="238572" cy="2427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27"/>
          <p:cNvGrpSpPr/>
          <p:nvPr/>
        </p:nvGrpSpPr>
        <p:grpSpPr>
          <a:xfrm>
            <a:off x="272800" y="2049928"/>
            <a:ext cx="1653251" cy="2372354"/>
            <a:chOff x="272800" y="2049928"/>
            <a:chExt cx="1653251" cy="2372354"/>
          </a:xfrm>
        </p:grpSpPr>
        <p:pic>
          <p:nvPicPr>
            <p:cNvPr id="466" name="Google Shape;466;p27"/>
            <p:cNvPicPr preferRelativeResize="0"/>
            <p:nvPr/>
          </p:nvPicPr>
          <p:blipFill rotWithShape="1">
            <a:blip r:embed="rId7">
              <a:alphaModFix/>
            </a:blip>
            <a:srcRect b="0" l="0" r="12709" t="0"/>
            <a:stretch/>
          </p:blipFill>
          <p:spPr>
            <a:xfrm>
              <a:off x="272800" y="2274839"/>
              <a:ext cx="1653251" cy="21474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27"/>
            <p:cNvSpPr/>
            <p:nvPr/>
          </p:nvSpPr>
          <p:spPr>
            <a:xfrm>
              <a:off x="1371426" y="3378556"/>
              <a:ext cx="458100" cy="3000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Select  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300">
                  <a:solidFill>
                    <a:schemeClr val="dk1"/>
                  </a:solidFill>
                </a:rPr>
                <a:t>(important_data)</a:t>
              </a:r>
              <a:endParaRPr sz="3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From patentsdb</a:t>
              </a:r>
              <a:endParaRPr sz="3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Where id in (patent_id1, patent_id2)</a:t>
              </a:r>
              <a:endParaRPr sz="300"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362425" y="2049928"/>
              <a:ext cx="1473300" cy="1776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chemeClr val="accent1"/>
                  </a:solidFill>
                </a:rPr>
                <a:t>PATENTS</a:t>
              </a:r>
              <a:endParaRPr b="1" i="1" sz="1000">
                <a:solidFill>
                  <a:schemeClr val="accent1"/>
                </a:solidFill>
              </a:endParaRPr>
            </a:p>
          </p:txBody>
        </p:sp>
        <p:pic>
          <p:nvPicPr>
            <p:cNvPr id="469" name="Google Shape;469;p27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1559050" y="2330701"/>
              <a:ext cx="238572" cy="2427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27"/>
          <p:cNvSpPr/>
          <p:nvPr/>
        </p:nvSpPr>
        <p:spPr>
          <a:xfrm>
            <a:off x="5413175" y="2029525"/>
            <a:ext cx="238500" cy="2645100"/>
          </a:xfrm>
          <a:prstGeom prst="rightArrowCallout">
            <a:avLst>
              <a:gd fmla="val 25000" name="adj1"/>
              <a:gd fmla="val 25000" name="adj2"/>
              <a:gd fmla="val 44666" name="adj3"/>
              <a:gd fmla="val 33820" name="adj4"/>
            </a:avLst>
          </a:prstGeom>
          <a:solidFill>
            <a:srgbClr val="99A8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7"/>
          <p:cNvSpPr txBox="1"/>
          <p:nvPr/>
        </p:nvSpPr>
        <p:spPr>
          <a:xfrm>
            <a:off x="192300" y="1266827"/>
            <a:ext cx="86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Operations used: </a:t>
            </a:r>
            <a:r>
              <a:rPr i="1" lang="en" sz="1200">
                <a:solidFill>
                  <a:srgbClr val="3C78D8"/>
                </a:solidFill>
              </a:rPr>
              <a:t>window functions, subqueries, groups, unnest, dates, jsonb, order, </a:t>
            </a:r>
            <a:endParaRPr i="1" sz="1200">
              <a:solidFill>
                <a:srgbClr val="3C78D8"/>
              </a:solidFill>
            </a:endParaRPr>
          </a:p>
        </p:txBody>
      </p:sp>
      <p:pic>
        <p:nvPicPr>
          <p:cNvPr id="472" name="Google Shape;4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0923" y="1876442"/>
            <a:ext cx="264726" cy="290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7"/>
          <p:cNvGrpSpPr/>
          <p:nvPr/>
        </p:nvGrpSpPr>
        <p:grpSpPr>
          <a:xfrm>
            <a:off x="5763495" y="2187675"/>
            <a:ext cx="2981465" cy="680140"/>
            <a:chOff x="5763495" y="2187675"/>
            <a:chExt cx="2981465" cy="680140"/>
          </a:xfrm>
        </p:grpSpPr>
        <p:pic>
          <p:nvPicPr>
            <p:cNvPr id="474" name="Google Shape;474;p2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763505" y="2403629"/>
              <a:ext cx="2981455" cy="464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p27"/>
            <p:cNvSpPr/>
            <p:nvPr/>
          </p:nvSpPr>
          <p:spPr>
            <a:xfrm>
              <a:off x="5763495" y="2187675"/>
              <a:ext cx="2940900" cy="1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chemeClr val="accent1"/>
                  </a:solidFill>
                </a:rPr>
                <a:t>PATENTS</a:t>
              </a:r>
              <a:endParaRPr b="1" i="1" sz="1000">
                <a:solidFill>
                  <a:schemeClr val="accent1"/>
                </a:solidFill>
              </a:endParaRPr>
            </a:p>
          </p:txBody>
        </p:sp>
      </p:grpSp>
      <p:grpSp>
        <p:nvGrpSpPr>
          <p:cNvPr id="476" name="Google Shape;476;p27"/>
          <p:cNvGrpSpPr/>
          <p:nvPr/>
        </p:nvGrpSpPr>
        <p:grpSpPr>
          <a:xfrm>
            <a:off x="5763495" y="2906173"/>
            <a:ext cx="2981466" cy="847615"/>
            <a:chOff x="5763495" y="2906173"/>
            <a:chExt cx="2981466" cy="847615"/>
          </a:xfrm>
        </p:grpSpPr>
        <p:pic>
          <p:nvPicPr>
            <p:cNvPr id="477" name="Google Shape;477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63505" y="3122125"/>
              <a:ext cx="2981456" cy="631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27"/>
            <p:cNvSpPr/>
            <p:nvPr/>
          </p:nvSpPr>
          <p:spPr>
            <a:xfrm>
              <a:off x="5763495" y="2906173"/>
              <a:ext cx="2940900" cy="1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chemeClr val="accent4"/>
                  </a:solidFill>
                </a:rPr>
                <a:t>AWARDS</a:t>
              </a:r>
              <a:endParaRPr b="1" i="1" sz="1000">
                <a:solidFill>
                  <a:schemeClr val="accent4"/>
                </a:solidFill>
              </a:endParaRPr>
            </a:p>
          </p:txBody>
        </p:sp>
      </p:grpSp>
      <p:grpSp>
        <p:nvGrpSpPr>
          <p:cNvPr id="479" name="Google Shape;479;p27"/>
          <p:cNvGrpSpPr/>
          <p:nvPr/>
        </p:nvGrpSpPr>
        <p:grpSpPr>
          <a:xfrm>
            <a:off x="5763495" y="3792149"/>
            <a:ext cx="3008088" cy="788649"/>
            <a:chOff x="5763495" y="3792149"/>
            <a:chExt cx="3008088" cy="788649"/>
          </a:xfrm>
        </p:grpSpPr>
        <p:sp>
          <p:nvSpPr>
            <p:cNvPr id="480" name="Google Shape;480;p27"/>
            <p:cNvSpPr/>
            <p:nvPr/>
          </p:nvSpPr>
          <p:spPr>
            <a:xfrm>
              <a:off x="5763495" y="3792149"/>
              <a:ext cx="2940900" cy="1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000">
                  <a:solidFill>
                    <a:srgbClr val="FFD966"/>
                  </a:solidFill>
                </a:rPr>
                <a:t>PAPERS</a:t>
              </a:r>
              <a:endParaRPr b="1" i="1" sz="1000">
                <a:solidFill>
                  <a:srgbClr val="FFD966"/>
                </a:solidFill>
              </a:endParaRPr>
            </a:p>
          </p:txBody>
        </p:sp>
        <p:pic>
          <p:nvPicPr>
            <p:cNvPr id="481" name="Google Shape;481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763505" y="4008099"/>
              <a:ext cx="3008078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8"/>
          <p:cNvSpPr txBox="1"/>
          <p:nvPr>
            <p:ph type="title"/>
          </p:nvPr>
        </p:nvSpPr>
        <p:spPr>
          <a:xfrm>
            <a:off x="216800" y="19212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 Data Gathering</a:t>
            </a:r>
            <a:endParaRPr/>
          </a:p>
        </p:txBody>
      </p:sp>
      <p:sp>
        <p:nvSpPr>
          <p:cNvPr id="487" name="Google Shape;487;p28"/>
          <p:cNvSpPr txBox="1"/>
          <p:nvPr/>
        </p:nvSpPr>
        <p:spPr>
          <a:xfrm>
            <a:off x="0" y="-914400"/>
            <a:ext cx="46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AA198"/>
              </a:solidFill>
              <a:highlight>
                <a:srgbClr val="FFFFFE"/>
              </a:highlight>
            </a:endParaRPr>
          </a:p>
        </p:txBody>
      </p:sp>
      <p:grpSp>
        <p:nvGrpSpPr>
          <p:cNvPr id="488" name="Google Shape;488;p28"/>
          <p:cNvGrpSpPr/>
          <p:nvPr/>
        </p:nvGrpSpPr>
        <p:grpSpPr>
          <a:xfrm>
            <a:off x="5782847" y="153100"/>
            <a:ext cx="3231433" cy="837370"/>
            <a:chOff x="5754647" y="1892675"/>
            <a:chExt cx="3231433" cy="837370"/>
          </a:xfrm>
        </p:grpSpPr>
        <p:sp>
          <p:nvSpPr>
            <p:cNvPr id="489" name="Google Shape;489;p28"/>
            <p:cNvSpPr/>
            <p:nvPr/>
          </p:nvSpPr>
          <p:spPr>
            <a:xfrm>
              <a:off x="5754647" y="1892675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6. Get information about the selected document ids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From the chosen ids, get interesting data from the available datasets on postgres.</a:t>
              </a:r>
              <a:endParaRPr b="1" sz="700"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7338996" y="1968875"/>
              <a:ext cx="518400" cy="3813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patentsdb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(patent_id1, patent_id2)</a:t>
              </a:r>
              <a:endParaRPr sz="400"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7903338" y="1968875"/>
              <a:ext cx="518400" cy="381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awardsdb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Where id in (award_id1, award_id2)</a:t>
              </a:r>
              <a:endParaRPr sz="400"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8467680" y="1968875"/>
              <a:ext cx="518400" cy="381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(important_data)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papersdb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</a:t>
              </a:r>
              <a:r>
                <a:rPr lang="en" sz="400">
                  <a:solidFill>
                    <a:schemeClr val="dk1"/>
                  </a:solidFill>
                </a:rPr>
                <a:t>paper_id1. paper_id2</a:t>
              </a:r>
              <a:r>
                <a:rPr lang="en" sz="400"/>
                <a:t>)</a:t>
              </a:r>
              <a:endParaRPr sz="400"/>
            </a:p>
          </p:txBody>
        </p:sp>
        <p:pic>
          <p:nvPicPr>
            <p:cNvPr id="493" name="Google Shape;493;p28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7550782" y="234881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0323" y="2396817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5" name="Google Shape;495;p28"/>
            <p:cNvCxnSpPr>
              <a:stCxn id="493" idx="3"/>
              <a:endCxn id="494" idx="1"/>
            </p:cNvCxnSpPr>
            <p:nvPr/>
          </p:nvCxnSpPr>
          <p:spPr>
            <a:xfrm>
              <a:off x="7925484" y="2539428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496" name="Google Shape;496;p28"/>
          <p:cNvSpPr txBox="1"/>
          <p:nvPr/>
        </p:nvSpPr>
        <p:spPr>
          <a:xfrm>
            <a:off x="52850" y="897525"/>
            <a:ext cx="561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The following are some of the operations we used to process the data</a:t>
            </a:r>
            <a:endParaRPr b="1" i="1" sz="1200">
              <a:solidFill>
                <a:srgbClr val="3C78D8"/>
              </a:solidFill>
            </a:endParaRPr>
          </a:p>
        </p:txBody>
      </p:sp>
      <p:sp>
        <p:nvSpPr>
          <p:cNvPr id="497" name="Google Shape;497;p28"/>
          <p:cNvSpPr txBox="1"/>
          <p:nvPr/>
        </p:nvSpPr>
        <p:spPr>
          <a:xfrm>
            <a:off x="308675" y="1266827"/>
            <a:ext cx="862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3C78D8"/>
                </a:solidFill>
              </a:rPr>
              <a:t>window functions, subqueries, groups, unnest, dates, jsonb, order, </a:t>
            </a:r>
            <a:endParaRPr i="1" sz="1200">
              <a:solidFill>
                <a:srgbClr val="3C78D8"/>
              </a:solidFill>
            </a:endParaRPr>
          </a:p>
        </p:txBody>
      </p:sp>
      <p:pic>
        <p:nvPicPr>
          <p:cNvPr id="498" name="Google Shape;4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000" y="2256700"/>
            <a:ext cx="2517850" cy="235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600" y="2138125"/>
            <a:ext cx="2727224" cy="27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28"/>
          <p:cNvSpPr txBox="1"/>
          <p:nvPr/>
        </p:nvSpPr>
        <p:spPr>
          <a:xfrm>
            <a:off x="7759500" y="3271400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W</a:t>
            </a:r>
            <a:r>
              <a:rPr i="1" lang="en" sz="900">
                <a:solidFill>
                  <a:srgbClr val="FF0000"/>
                </a:solidFill>
              </a:rPr>
              <a:t>indow functions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1" name="Google Shape;501;p28"/>
          <p:cNvSpPr txBox="1"/>
          <p:nvPr/>
        </p:nvSpPr>
        <p:spPr>
          <a:xfrm>
            <a:off x="7244675" y="2571750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JSONB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2" name="Google Shape;502;p28"/>
          <p:cNvSpPr txBox="1"/>
          <p:nvPr/>
        </p:nvSpPr>
        <p:spPr>
          <a:xfrm>
            <a:off x="7929475" y="4185400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Group by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3" name="Google Shape;503;p28"/>
          <p:cNvSpPr txBox="1"/>
          <p:nvPr/>
        </p:nvSpPr>
        <p:spPr>
          <a:xfrm>
            <a:off x="3172125" y="2410200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Unnest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4" name="Google Shape;504;p28"/>
          <p:cNvSpPr txBox="1"/>
          <p:nvPr/>
        </p:nvSpPr>
        <p:spPr>
          <a:xfrm>
            <a:off x="3118325" y="2948300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Group by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505" name="Google Shape;505;p28"/>
          <p:cNvSpPr txBox="1"/>
          <p:nvPr/>
        </p:nvSpPr>
        <p:spPr>
          <a:xfrm>
            <a:off x="505775" y="3401675"/>
            <a:ext cx="108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FF0000"/>
                </a:solidFill>
              </a:rPr>
              <a:t>Merge</a:t>
            </a:r>
            <a:endParaRPr sz="1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75" y="1413425"/>
            <a:ext cx="3449652" cy="2543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1" name="Google Shape;511;p29"/>
          <p:cNvSpPr/>
          <p:nvPr/>
        </p:nvSpPr>
        <p:spPr>
          <a:xfrm>
            <a:off x="273375" y="1456775"/>
            <a:ext cx="3390000" cy="48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13" y="2495699"/>
            <a:ext cx="1240200" cy="196869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9"/>
          <p:cNvGrpSpPr/>
          <p:nvPr/>
        </p:nvGrpSpPr>
        <p:grpSpPr>
          <a:xfrm>
            <a:off x="5776772" y="132825"/>
            <a:ext cx="3231550" cy="816900"/>
            <a:chOff x="5754647" y="2942400"/>
            <a:chExt cx="3231550" cy="816900"/>
          </a:xfrm>
        </p:grpSpPr>
        <p:sp>
          <p:nvSpPr>
            <p:cNvPr id="514" name="Google Shape;514;p29"/>
            <p:cNvSpPr/>
            <p:nvPr/>
          </p:nvSpPr>
          <p:spPr>
            <a:xfrm>
              <a:off x="5754647" y="29424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7. Get wikipedia documents from the selected ids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Look for summary or sidebar information about the companies, keywords, authors, universities, etc. (technologies list)</a:t>
              </a:r>
              <a:endParaRPr b="1" sz="700"/>
            </a:p>
          </p:txBody>
        </p:sp>
        <p:pic>
          <p:nvPicPr>
            <p:cNvPr id="515" name="Google Shape;515;p29"/>
            <p:cNvPicPr preferRelativeResize="0"/>
            <p:nvPr/>
          </p:nvPicPr>
          <p:blipFill rotWithShape="1">
            <a:blip r:embed="rId5">
              <a:alphaModFix/>
            </a:blip>
            <a:srcRect b="18047" l="21314" r="21372" t="16962"/>
            <a:stretch/>
          </p:blipFill>
          <p:spPr>
            <a:xfrm>
              <a:off x="7759424" y="3299050"/>
              <a:ext cx="326400" cy="296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52723" y="3311217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17" name="Google Shape;517;p29"/>
            <p:cNvCxnSpPr>
              <a:endCxn id="516" idx="1"/>
            </p:cNvCxnSpPr>
            <p:nvPr/>
          </p:nvCxnSpPr>
          <p:spPr>
            <a:xfrm>
              <a:off x="8077923" y="3453863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518" name="Google Shape;518;p29"/>
            <p:cNvSpPr/>
            <p:nvPr/>
          </p:nvSpPr>
          <p:spPr>
            <a:xfrm>
              <a:off x="7290896" y="2990950"/>
              <a:ext cx="1695300" cy="16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patent_id1 → </a:t>
              </a:r>
              <a:r>
                <a:rPr i="1" lang="en" sz="500"/>
                <a:t>‘General motors’ (webpage)</a:t>
              </a:r>
              <a:endParaRPr i="1" sz="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/>
                <a:t>Paper_id2 → ‘UC San Diego’ (webpage)</a:t>
              </a:r>
              <a:endParaRPr i="1" sz="500"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7338996" y="3213575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Companies</a:t>
              </a:r>
              <a:endParaRPr sz="400"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7338996" y="3371418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Universities</a:t>
              </a:r>
              <a:endParaRPr sz="400"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7338996" y="3529275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Topics</a:t>
              </a:r>
              <a:endParaRPr sz="400"/>
            </a:p>
          </p:txBody>
        </p:sp>
      </p:grpSp>
      <p:sp>
        <p:nvSpPr>
          <p:cNvPr id="522" name="Google Shape;522;p29"/>
          <p:cNvSpPr txBox="1"/>
          <p:nvPr>
            <p:ph type="title"/>
          </p:nvPr>
        </p:nvSpPr>
        <p:spPr>
          <a:xfrm>
            <a:off x="216800" y="192125"/>
            <a:ext cx="54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info from Wikipedia and upload to MongoDB</a:t>
            </a:r>
            <a:endParaRPr/>
          </a:p>
        </p:txBody>
      </p:sp>
      <p:sp>
        <p:nvSpPr>
          <p:cNvPr id="523" name="Google Shape;523;p29"/>
          <p:cNvSpPr txBox="1"/>
          <p:nvPr/>
        </p:nvSpPr>
        <p:spPr>
          <a:xfrm>
            <a:off x="2482825" y="1389875"/>
            <a:ext cx="12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</a:rPr>
              <a:t>Using the API, we can retrieve the boxed data with the page’s html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524" name="Google Shape;524;p29"/>
          <p:cNvSpPr txBox="1"/>
          <p:nvPr/>
        </p:nvSpPr>
        <p:spPr>
          <a:xfrm>
            <a:off x="273350" y="3957350"/>
            <a:ext cx="3449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Next, using Beautiful soup, we can parse the html data to extract (1) the abstract paragraphs, and (2) the infobox from the wikipedia page.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The MongoDB collection can be queried to pull out key </a:t>
            </a:r>
            <a:r>
              <a:rPr lang="en" sz="1000">
                <a:solidFill>
                  <a:srgbClr val="FF0000"/>
                </a:solidFill>
              </a:rPr>
              <a:t>information</a:t>
            </a:r>
            <a:r>
              <a:rPr lang="en" sz="1000">
                <a:solidFill>
                  <a:srgbClr val="FF0000"/>
                </a:solidFill>
              </a:rPr>
              <a:t> e.g. $Endowment, #Academic staff etc.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216800" y="1093425"/>
            <a:ext cx="598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Mongo DB records created for [companies, universities, other] </a:t>
            </a:r>
            <a:endParaRPr b="1" sz="1200">
              <a:solidFill>
                <a:srgbClr val="38761D"/>
              </a:solidFill>
            </a:endParaRPr>
          </a:p>
        </p:txBody>
      </p:sp>
      <p:pic>
        <p:nvPicPr>
          <p:cNvPr id="526" name="Google Shape;5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7477" y="1413416"/>
            <a:ext cx="1343279" cy="10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2900" y="2308351"/>
            <a:ext cx="3547001" cy="2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5660600" y="1687275"/>
            <a:ext cx="323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MongoDB function to retrieve items from the Collection</a:t>
            </a:r>
            <a:endParaRPr b="1" sz="12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0"/>
          <p:cNvPicPr preferRelativeResize="0"/>
          <p:nvPr/>
        </p:nvPicPr>
        <p:blipFill rotWithShape="1">
          <a:blip r:embed="rId3">
            <a:alphaModFix/>
          </a:blip>
          <a:srcRect b="33887" l="29438" r="0" t="32996"/>
          <a:stretch/>
        </p:blipFill>
        <p:spPr>
          <a:xfrm>
            <a:off x="3926550" y="2743155"/>
            <a:ext cx="2586705" cy="7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303" y="2794736"/>
            <a:ext cx="2310347" cy="911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0"/>
          <p:cNvSpPr txBox="1"/>
          <p:nvPr>
            <p:ph type="title"/>
          </p:nvPr>
        </p:nvSpPr>
        <p:spPr>
          <a:xfrm>
            <a:off x="216800" y="19212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Reporting</a:t>
            </a:r>
            <a:endParaRPr/>
          </a:p>
        </p:txBody>
      </p:sp>
      <p:grpSp>
        <p:nvGrpSpPr>
          <p:cNvPr id="536" name="Google Shape;536;p30"/>
          <p:cNvGrpSpPr/>
          <p:nvPr/>
        </p:nvGrpSpPr>
        <p:grpSpPr>
          <a:xfrm>
            <a:off x="5905097" y="131500"/>
            <a:ext cx="3122646" cy="936949"/>
            <a:chOff x="5754647" y="3949175"/>
            <a:chExt cx="3122646" cy="936949"/>
          </a:xfrm>
        </p:grpSpPr>
        <p:pic>
          <p:nvPicPr>
            <p:cNvPr id="537" name="Google Shape;537;p30"/>
            <p:cNvPicPr preferRelativeResize="0"/>
            <p:nvPr/>
          </p:nvPicPr>
          <p:blipFill rotWithShape="1">
            <a:blip r:embed="rId5">
              <a:alphaModFix/>
            </a:blip>
            <a:srcRect b="17232" l="15867" r="14933" t="19036"/>
            <a:stretch/>
          </p:blipFill>
          <p:spPr>
            <a:xfrm>
              <a:off x="7350968" y="3949175"/>
              <a:ext cx="1526325" cy="936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p30"/>
            <p:cNvSpPr/>
            <p:nvPr/>
          </p:nvSpPr>
          <p:spPr>
            <a:xfrm>
              <a:off x="5754647" y="40092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8. Build a report with the gathered data providing recommendations 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Use information retrieved from 6 and 7 to build a report for a client on who to hire, which competitors we have, among others</a:t>
              </a:r>
              <a:endParaRPr b="1" sz="700"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8024210" y="4275117"/>
              <a:ext cx="165900" cy="16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Tec1</a:t>
              </a:r>
              <a:endParaRPr sz="400"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7624764" y="4147304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Topic data</a:t>
              </a:r>
              <a:endParaRPr sz="300"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7624764" y="4331738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Competitors</a:t>
              </a:r>
              <a:endParaRPr sz="300"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7624764" y="4512446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Hiring prospects</a:t>
              </a:r>
              <a:endParaRPr sz="300"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8211332" y="4147304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Money in the game</a:t>
              </a:r>
              <a:endParaRPr sz="300"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8211332" y="4331742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Legal implications</a:t>
              </a:r>
              <a:endParaRPr sz="300"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8211332" y="4508729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Overall evaluation</a:t>
              </a:r>
              <a:endParaRPr sz="300"/>
            </a:p>
          </p:txBody>
        </p:sp>
      </p:grpSp>
      <p:sp>
        <p:nvSpPr>
          <p:cNvPr id="546" name="Google Shape;546;p30"/>
          <p:cNvSpPr txBox="1"/>
          <p:nvPr/>
        </p:nvSpPr>
        <p:spPr>
          <a:xfrm>
            <a:off x="216800" y="830125"/>
            <a:ext cx="545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Now we are able to create a report for each one of the technologies once we select them</a:t>
            </a:r>
            <a:endParaRPr b="1" sz="1200">
              <a:solidFill>
                <a:srgbClr val="38761D"/>
              </a:solidFill>
            </a:endParaRPr>
          </a:p>
        </p:txBody>
      </p:sp>
      <p:pic>
        <p:nvPicPr>
          <p:cNvPr id="547" name="Google Shape;54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2296" y="3675743"/>
            <a:ext cx="2310353" cy="87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0"/>
          <p:cNvPicPr preferRelativeResize="0"/>
          <p:nvPr/>
        </p:nvPicPr>
        <p:blipFill rotWithShape="1">
          <a:blip r:embed="rId3">
            <a:alphaModFix/>
          </a:blip>
          <a:srcRect b="66420" l="0" r="0" t="0"/>
          <a:stretch/>
        </p:blipFill>
        <p:spPr>
          <a:xfrm>
            <a:off x="4721617" y="1981775"/>
            <a:ext cx="3168124" cy="68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0"/>
          <p:cNvPicPr preferRelativeResize="0"/>
          <p:nvPr/>
        </p:nvPicPr>
        <p:blipFill rotWithShape="1">
          <a:blip r:embed="rId3">
            <a:alphaModFix/>
          </a:blip>
          <a:srcRect b="0" l="29438" r="0" t="66884"/>
          <a:stretch/>
        </p:blipFill>
        <p:spPr>
          <a:xfrm>
            <a:off x="3926550" y="3703813"/>
            <a:ext cx="2586705" cy="778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0"/>
          <p:cNvPicPr preferRelativeResize="0"/>
          <p:nvPr/>
        </p:nvPicPr>
        <p:blipFill rotWithShape="1">
          <a:blip r:embed="rId7">
            <a:alphaModFix/>
          </a:blip>
          <a:srcRect b="0" l="0" r="0" t="79137"/>
          <a:stretch/>
        </p:blipFill>
        <p:spPr>
          <a:xfrm>
            <a:off x="914810" y="4201454"/>
            <a:ext cx="2680802" cy="66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0"/>
          <p:cNvPicPr preferRelativeResize="0"/>
          <p:nvPr/>
        </p:nvPicPr>
        <p:blipFill rotWithShape="1">
          <a:blip r:embed="rId7">
            <a:alphaModFix/>
          </a:blip>
          <a:srcRect b="24488" l="0" r="0" t="0"/>
          <a:stretch/>
        </p:blipFill>
        <p:spPr>
          <a:xfrm>
            <a:off x="914810" y="1403563"/>
            <a:ext cx="2680802" cy="238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0"/>
          <p:cNvPicPr preferRelativeResize="0"/>
          <p:nvPr/>
        </p:nvPicPr>
        <p:blipFill rotWithShape="1">
          <a:blip r:embed="rId8">
            <a:alphaModFix/>
          </a:blip>
          <a:srcRect b="25396" l="0" r="0" t="31168"/>
          <a:stretch/>
        </p:blipFill>
        <p:spPr>
          <a:xfrm>
            <a:off x="896650" y="3793395"/>
            <a:ext cx="2717099" cy="244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1"/>
          <p:cNvSpPr txBox="1"/>
          <p:nvPr>
            <p:ph type="title"/>
          </p:nvPr>
        </p:nvSpPr>
        <p:spPr>
          <a:xfrm>
            <a:off x="216800" y="19212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558" name="Google Shape;558;p31"/>
          <p:cNvSpPr txBox="1"/>
          <p:nvPr/>
        </p:nvSpPr>
        <p:spPr>
          <a:xfrm>
            <a:off x="232650" y="858325"/>
            <a:ext cx="8678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eriod"/>
            </a:pPr>
            <a:r>
              <a:rPr b="1" i="1" lang="en" sz="1200">
                <a:solidFill>
                  <a:srgbClr val="3C78D8"/>
                </a:solidFill>
              </a:rPr>
              <a:t>Expand keyword universe list by incorporating new sources besides the ACM ontology. Using the ACM website only picked up computing related technologies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eriod"/>
            </a:pPr>
            <a:r>
              <a:rPr b="1" i="1" lang="en" sz="1200">
                <a:solidFill>
                  <a:srgbClr val="3C78D8"/>
                </a:solidFill>
              </a:rPr>
              <a:t>We could look for approximate matches when keyword matching e.g. ‘machine learning’ vs. ‘learning machines’. (‘fuzzy wuzzy’ library)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eriod"/>
            </a:pPr>
            <a:r>
              <a:rPr b="1" i="1" lang="en" sz="1200">
                <a:solidFill>
                  <a:srgbClr val="3C78D8"/>
                </a:solidFill>
              </a:rPr>
              <a:t>We only uploaded ~2000 nodes (papers, patents, awards) of each, we could try to do this for all the data and get a denser data.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eriod"/>
            </a:pPr>
            <a:r>
              <a:rPr b="1" i="1" lang="en" sz="1200">
                <a:solidFill>
                  <a:srgbClr val="3C78D8"/>
                </a:solidFill>
              </a:rPr>
              <a:t>Wikipedia </a:t>
            </a:r>
            <a:r>
              <a:rPr b="1" i="1" lang="en" sz="1200">
                <a:solidFill>
                  <a:srgbClr val="3C78D8"/>
                </a:solidFill>
              </a:rPr>
              <a:t>information</a:t>
            </a:r>
            <a:r>
              <a:rPr b="1" i="1" lang="en" sz="1200">
                <a:solidFill>
                  <a:srgbClr val="3C78D8"/>
                </a:solidFill>
              </a:rPr>
              <a:t> retrieved through the API needs significant cleaning for the data to be more operable. Ideally this should be done </a:t>
            </a:r>
            <a:r>
              <a:rPr b="1" i="1" lang="en" sz="1200">
                <a:solidFill>
                  <a:srgbClr val="3C78D8"/>
                </a:solidFill>
              </a:rPr>
              <a:t>before</a:t>
            </a:r>
            <a:r>
              <a:rPr b="1" i="1" lang="en" sz="1200">
                <a:solidFill>
                  <a:srgbClr val="3C78D8"/>
                </a:solidFill>
              </a:rPr>
              <a:t> the upload. If this was the case, we could do more complex queries through the mongo connection rather than in python with the retrieved data.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eriod"/>
            </a:pPr>
            <a:r>
              <a:rPr b="1" i="1" lang="en" sz="1200">
                <a:solidFill>
                  <a:srgbClr val="3C78D8"/>
                </a:solidFill>
              </a:rPr>
              <a:t>Parallelize the code to use </a:t>
            </a:r>
            <a:r>
              <a:rPr b="1" i="1" lang="en" sz="1200">
                <a:solidFill>
                  <a:srgbClr val="3C78D8"/>
                </a:solidFill>
              </a:rPr>
              <a:t>multiple cores on our machines or upload all data to the cloud to take advantage of elastic resource capability.  </a:t>
            </a:r>
            <a:endParaRPr b="1" i="1" sz="1200">
              <a:solidFill>
                <a:srgbClr val="3C78D8"/>
              </a:solidFill>
            </a:endParaRPr>
          </a:p>
        </p:txBody>
      </p:sp>
      <p:pic>
        <p:nvPicPr>
          <p:cNvPr id="559" name="Google Shape;559;p31"/>
          <p:cNvPicPr preferRelativeResize="0"/>
          <p:nvPr/>
        </p:nvPicPr>
        <p:blipFill rotWithShape="1">
          <a:blip r:embed="rId3">
            <a:alphaModFix/>
          </a:blip>
          <a:srcRect b="27104" l="21420" r="15781" t="23262"/>
          <a:stretch/>
        </p:blipFill>
        <p:spPr>
          <a:xfrm>
            <a:off x="2012250" y="225562"/>
            <a:ext cx="639975" cy="5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44700" y="1088250"/>
            <a:ext cx="2856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Context: Imagine we </a:t>
            </a:r>
            <a:r>
              <a:rPr b="1" i="1" lang="en" sz="1200">
                <a:solidFill>
                  <a:srgbClr val="3C78D8"/>
                </a:solidFill>
              </a:rPr>
              <a:t>are a venture capital firm and have a large sum of money to invest somewhere…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We need to build an application that can help us decide what technology to invest money in and what resources to hire for it.</a:t>
            </a:r>
            <a:endParaRPr b="1" i="1" sz="1200">
              <a:solidFill>
                <a:srgbClr val="3C78D8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23625" y="3155625"/>
            <a:ext cx="285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(Alternative Context): Imagine we are leaking money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We need to build an application that can help us decide what technology to stay invested in and what resources to keep.</a:t>
            </a:r>
            <a:endParaRPr b="1" i="1" sz="1200">
              <a:solidFill>
                <a:srgbClr val="3C78D8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450" y="3063225"/>
            <a:ext cx="1826476" cy="182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450" y="1343638"/>
            <a:ext cx="2477274" cy="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4272" y="1945850"/>
            <a:ext cx="33623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2150" y="334149"/>
            <a:ext cx="1201775" cy="12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4270" y="696050"/>
            <a:ext cx="3538680" cy="3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5075" y="1567963"/>
            <a:ext cx="2709175" cy="10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 txBox="1"/>
          <p:nvPr>
            <p:ph type="title"/>
          </p:nvPr>
        </p:nvSpPr>
        <p:spPr>
          <a:xfrm>
            <a:off x="3028400" y="2100375"/>
            <a:ext cx="48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Happy Holidays!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r>
              <a:rPr lang="en"/>
              <a:t> &amp; Methodology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55175" y="1004500"/>
            <a:ext cx="3350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We made use of 5 data sources: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(Graph data)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Neo4J</a:t>
            </a:r>
            <a:r>
              <a:rPr b="1" i="1" lang="en" sz="1200">
                <a:solidFill>
                  <a:srgbClr val="3C78D8"/>
                </a:solidFill>
              </a:rPr>
              <a:t> technologies data (provided)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(Graph data)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ACM Digital </a:t>
            </a:r>
            <a:r>
              <a:rPr b="1" i="1" lang="en" sz="1200">
                <a:solidFill>
                  <a:srgbClr val="3C78D8"/>
                </a:solidFill>
              </a:rPr>
              <a:t>Library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(Relational data)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Postgres patents and awards (provided)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(Relational data)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Papers from UCSD Dimensions Data Nexus Portal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(Semi Structured data)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Wikipedia API</a:t>
            </a:r>
            <a:endParaRPr b="1" i="1" sz="1200">
              <a:solidFill>
                <a:srgbClr val="3C78D8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850" y="2091650"/>
            <a:ext cx="901875" cy="2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2420" y="4078618"/>
            <a:ext cx="374700" cy="34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15672" l="26741" r="27056" t="13796"/>
          <a:stretch/>
        </p:blipFill>
        <p:spPr>
          <a:xfrm>
            <a:off x="4212427" y="2692216"/>
            <a:ext cx="374702" cy="38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29473" l="14694" r="13061" t="27793"/>
          <a:stretch/>
        </p:blipFill>
        <p:spPr>
          <a:xfrm>
            <a:off x="3967937" y="1369438"/>
            <a:ext cx="863711" cy="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2432" y="3390135"/>
            <a:ext cx="374699" cy="3600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5239800" y="912100"/>
            <a:ext cx="3680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Role, Contents</a:t>
            </a:r>
            <a:endParaRPr b="1" i="1" sz="12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List of technologies, and companies that have </a:t>
            </a:r>
            <a:r>
              <a:rPr b="1" i="1" lang="en" sz="1200">
                <a:solidFill>
                  <a:srgbClr val="3C78D8"/>
                </a:solidFill>
              </a:rPr>
              <a:t>expertise</a:t>
            </a:r>
            <a:r>
              <a:rPr b="1" i="1" lang="en" sz="1200">
                <a:solidFill>
                  <a:srgbClr val="3C78D8"/>
                </a:solidFill>
              </a:rPr>
              <a:t> in them</a:t>
            </a:r>
            <a:r>
              <a:rPr b="1" i="1" lang="en" sz="1200">
                <a:solidFill>
                  <a:srgbClr val="3C78D8"/>
                </a:solidFill>
              </a:rPr>
              <a:t>.</a:t>
            </a:r>
            <a:r>
              <a:rPr b="1" i="1" lang="en" sz="1200">
                <a:solidFill>
                  <a:srgbClr val="3C78D8"/>
                </a:solidFill>
              </a:rPr>
              <a:t>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A computing classification system which has keywords organized by field within </a:t>
            </a:r>
            <a:r>
              <a:rPr b="1" i="1" lang="en" sz="1200">
                <a:solidFill>
                  <a:srgbClr val="3C78D8"/>
                </a:solidFill>
              </a:rPr>
              <a:t>computing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List of patents and grant awards including source of awards, dates, citations, status. 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2022 paper publications from universities (decided to select publications from each of our undergrad universities)</a:t>
            </a:r>
            <a:endParaRPr b="1" i="1" sz="1200">
              <a:solidFill>
                <a:srgbClr val="3C78D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3C78D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200"/>
              <a:buAutoNum type="arabicParenR"/>
            </a:pPr>
            <a:r>
              <a:rPr b="1" i="1" lang="en" sz="1200">
                <a:solidFill>
                  <a:srgbClr val="3C78D8"/>
                </a:solidFill>
              </a:rPr>
              <a:t>Wiki page html, page </a:t>
            </a:r>
            <a:r>
              <a:rPr b="1" i="1" lang="en" sz="1200">
                <a:solidFill>
                  <a:srgbClr val="3C78D8"/>
                </a:solidFill>
              </a:rPr>
              <a:t>content</a:t>
            </a:r>
            <a:r>
              <a:rPr b="1" i="1" lang="en" sz="1200">
                <a:solidFill>
                  <a:srgbClr val="3C78D8"/>
                </a:solidFill>
              </a:rPr>
              <a:t>, infobox</a:t>
            </a:r>
            <a:endParaRPr b="1" i="1" sz="1200">
              <a:solidFill>
                <a:srgbClr val="3C78D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>
            <a:off x="246483" y="2942288"/>
            <a:ext cx="3231524" cy="812456"/>
            <a:chOff x="246475" y="2942400"/>
            <a:chExt cx="3238000" cy="821825"/>
          </a:xfrm>
        </p:grpSpPr>
        <p:sp>
          <p:nvSpPr>
            <p:cNvPr id="86" name="Google Shape;86;p16"/>
            <p:cNvSpPr/>
            <p:nvPr/>
          </p:nvSpPr>
          <p:spPr>
            <a:xfrm>
              <a:off x="1789175" y="3382925"/>
              <a:ext cx="1695300" cy="38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Patentsdb → [‘explainability’, ‘quant computing]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Awardsdb → [‘nlp’, efficient computing‘]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Papersdb → [‘computer vision’, ‘nlp’’]</a:t>
              </a:r>
              <a:endParaRPr i="1" sz="600"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246475" y="29424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3</a:t>
              </a:r>
              <a:r>
                <a:rPr b="1" lang="en" sz="800"/>
                <a:t>. Detect keywords in from texts of relational datasets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Look for the existence of a list of keywords in the texts of the papers, awards, and patents datasets and add the found keywords as a new column</a:t>
              </a:r>
              <a:endParaRPr b="1" sz="700"/>
            </a:p>
          </p:txBody>
        </p:sp>
        <p:pic>
          <p:nvPicPr>
            <p:cNvPr id="88" name="Google Shape;88;p16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1858764" y="296584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6"/>
          <p:cNvGrpSpPr/>
          <p:nvPr/>
        </p:nvGrpSpPr>
        <p:grpSpPr>
          <a:xfrm>
            <a:off x="246475" y="779075"/>
            <a:ext cx="3238000" cy="816900"/>
            <a:chOff x="246475" y="779075"/>
            <a:chExt cx="3238000" cy="816900"/>
          </a:xfrm>
        </p:grpSpPr>
        <p:pic>
          <p:nvPicPr>
            <p:cNvPr id="90" name="Google Shape;90;p16"/>
            <p:cNvPicPr preferRelativeResize="0"/>
            <p:nvPr/>
          </p:nvPicPr>
          <p:blipFill rotWithShape="1">
            <a:blip r:embed="rId4">
              <a:alphaModFix/>
            </a:blip>
            <a:srcRect b="29473" l="14694" r="13061" t="27793"/>
            <a:stretch/>
          </p:blipFill>
          <p:spPr>
            <a:xfrm>
              <a:off x="1909325" y="795875"/>
              <a:ext cx="863711" cy="32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6"/>
            <p:cNvSpPr/>
            <p:nvPr/>
          </p:nvSpPr>
          <p:spPr>
            <a:xfrm>
              <a:off x="246475" y="779075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1. Pre-select Top 50</a:t>
              </a:r>
              <a:r>
                <a:rPr b="1" lang="en" sz="800"/>
                <a:t> technologies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From the patents’ neo4j dataset select X technologies to explore</a:t>
              </a:r>
              <a:endParaRPr b="1" sz="700"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1789175" y="1173125"/>
              <a:ext cx="1695300" cy="38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/>
                <a:t>Tech:</a:t>
              </a:r>
              <a:r>
                <a:rPr i="1" lang="en" sz="700"/>
                <a:t> Machine Learning, Quantum computing</a:t>
              </a:r>
              <a:endParaRPr i="1" sz="700"/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246475" y="4009200"/>
            <a:ext cx="3238000" cy="821825"/>
            <a:chOff x="246475" y="4009200"/>
            <a:chExt cx="3238000" cy="821825"/>
          </a:xfrm>
        </p:grpSpPr>
        <p:sp>
          <p:nvSpPr>
            <p:cNvPr id="94" name="Google Shape;94;p16"/>
            <p:cNvSpPr/>
            <p:nvPr/>
          </p:nvSpPr>
          <p:spPr>
            <a:xfrm>
              <a:off x="1789175" y="4449725"/>
              <a:ext cx="1695300" cy="38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Patentsdb → [‘explainability’, ‘quant computing]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Awardsdb → [‘nlp’, efficient computing‘]</a:t>
              </a:r>
              <a:endParaRPr i="1" sz="6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Papersdb → [‘computer vision’, ‘nlp’’]</a:t>
              </a:r>
              <a:endParaRPr i="1" sz="600"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246475" y="40092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4</a:t>
              </a:r>
              <a:r>
                <a:rPr b="1" lang="en" sz="800"/>
                <a:t>. Load the ids, keywords and attributes to neo4j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Extract the ids, keywords and attributes from postgres and load them to neo4j (nodes and edges)</a:t>
              </a:r>
              <a:endParaRPr b="1" sz="700"/>
            </a:p>
          </p:txBody>
        </p:sp>
        <p:pic>
          <p:nvPicPr>
            <p:cNvPr id="96" name="Google Shape;96;p16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1858764" y="403264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8305" y="4080648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6"/>
            <p:cNvPicPr preferRelativeResize="0"/>
            <p:nvPr/>
          </p:nvPicPr>
          <p:blipFill rotWithShape="1">
            <a:blip r:embed="rId4">
              <a:alphaModFix/>
            </a:blip>
            <a:srcRect b="29473" l="14693" r="61166" t="27793"/>
            <a:stretch/>
          </p:blipFill>
          <p:spPr>
            <a:xfrm>
              <a:off x="3099308" y="4060225"/>
              <a:ext cx="288600" cy="3261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9" name="Google Shape;99;p16"/>
            <p:cNvCxnSpPr>
              <a:stCxn id="96" idx="3"/>
              <a:endCxn id="97" idx="1"/>
            </p:cNvCxnSpPr>
            <p:nvPr/>
          </p:nvCxnSpPr>
          <p:spPr>
            <a:xfrm>
              <a:off x="2233466" y="4223258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00" name="Google Shape;100;p16"/>
            <p:cNvCxnSpPr>
              <a:stCxn id="97" idx="3"/>
              <a:endCxn id="98" idx="1"/>
            </p:cNvCxnSpPr>
            <p:nvPr/>
          </p:nvCxnSpPr>
          <p:spPr>
            <a:xfrm flipH="1" rot="10800000">
              <a:off x="2773031" y="4223294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01" name="Google Shape;101;p16"/>
          <p:cNvGrpSpPr/>
          <p:nvPr/>
        </p:nvGrpSpPr>
        <p:grpSpPr>
          <a:xfrm>
            <a:off x="5754647" y="768189"/>
            <a:ext cx="3231550" cy="862561"/>
            <a:chOff x="5754647" y="768189"/>
            <a:chExt cx="3231550" cy="862561"/>
          </a:xfrm>
        </p:grpSpPr>
        <p:sp>
          <p:nvSpPr>
            <p:cNvPr id="102" name="Google Shape;102;p16"/>
            <p:cNvSpPr/>
            <p:nvPr/>
          </p:nvSpPr>
          <p:spPr>
            <a:xfrm>
              <a:off x="5754647" y="8088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5</a:t>
              </a:r>
              <a:r>
                <a:rPr b="1" lang="en" sz="800"/>
                <a:t>. Find the paths that relate the keywords from the tech to the documents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Using the keywords as intermediate nodes, find which docs are connected and return the most important</a:t>
              </a:r>
              <a:endParaRPr b="1" sz="700"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7624760" y="109050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7650927" y="1278718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8349732" y="118829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7889087" y="1142100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Kw1</a:t>
              </a:r>
              <a:endParaRPr sz="600"/>
            </a:p>
          </p:txBody>
        </p:sp>
        <p:cxnSp>
          <p:nvCxnSpPr>
            <p:cNvPr id="107" name="Google Shape;107;p16"/>
            <p:cNvCxnSpPr>
              <a:stCxn id="104" idx="6"/>
              <a:endCxn id="106" idx="3"/>
            </p:cNvCxnSpPr>
            <p:nvPr/>
          </p:nvCxnSpPr>
          <p:spPr>
            <a:xfrm flipH="1" rot="10800000">
              <a:off x="7750527" y="1321618"/>
              <a:ext cx="1701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6"/>
            <p:cNvCxnSpPr>
              <a:stCxn id="103" idx="5"/>
              <a:endCxn id="106" idx="2"/>
            </p:cNvCxnSpPr>
            <p:nvPr/>
          </p:nvCxnSpPr>
          <p:spPr>
            <a:xfrm>
              <a:off x="7709774" y="1173468"/>
              <a:ext cx="179400" cy="7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" name="Google Shape;109;p16"/>
            <p:cNvCxnSpPr>
              <a:stCxn id="105" idx="2"/>
              <a:endCxn id="106" idx="6"/>
            </p:cNvCxnSpPr>
            <p:nvPr/>
          </p:nvCxnSpPr>
          <p:spPr>
            <a:xfrm flipH="1">
              <a:off x="8104932" y="1236894"/>
              <a:ext cx="244800" cy="10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0" name="Google Shape;110;p16"/>
            <p:cNvSpPr/>
            <p:nvPr/>
          </p:nvSpPr>
          <p:spPr>
            <a:xfrm>
              <a:off x="7792949" y="835419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Tec1</a:t>
              </a:r>
              <a:endParaRPr sz="500"/>
            </a:p>
          </p:txBody>
        </p:sp>
        <p:cxnSp>
          <p:nvCxnSpPr>
            <p:cNvPr id="111" name="Google Shape;111;p16"/>
            <p:cNvCxnSpPr>
              <a:stCxn id="110" idx="4"/>
              <a:endCxn id="106" idx="1"/>
            </p:cNvCxnSpPr>
            <p:nvPr/>
          </p:nvCxnSpPr>
          <p:spPr>
            <a:xfrm>
              <a:off x="7899149" y="1045719"/>
              <a:ext cx="21600" cy="1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2" name="Google Shape;112;p16"/>
            <p:cNvSpPr/>
            <p:nvPr/>
          </p:nvSpPr>
          <p:spPr>
            <a:xfrm>
              <a:off x="7290896" y="1005496"/>
              <a:ext cx="3264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awards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290896" y="1272196"/>
              <a:ext cx="3264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citations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8281497" y="1000054"/>
              <a:ext cx="4005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Highest co-authorings</a:t>
              </a:r>
              <a:endParaRPr i="1" sz="500">
                <a:solidFill>
                  <a:srgbClr val="3C78D8"/>
                </a:solidFill>
              </a:endParaRPr>
            </a:p>
          </p:txBody>
        </p:sp>
        <p:pic>
          <p:nvPicPr>
            <p:cNvPr id="115" name="Google Shape;115;p16"/>
            <p:cNvPicPr preferRelativeResize="0"/>
            <p:nvPr/>
          </p:nvPicPr>
          <p:blipFill rotWithShape="1">
            <a:blip r:embed="rId4">
              <a:alphaModFix/>
            </a:blip>
            <a:srcRect b="29473" l="14694" r="13061" t="27793"/>
            <a:stretch/>
          </p:blipFill>
          <p:spPr>
            <a:xfrm>
              <a:off x="8179968" y="768189"/>
              <a:ext cx="629500" cy="23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6"/>
            <p:cNvSpPr/>
            <p:nvPr/>
          </p:nvSpPr>
          <p:spPr>
            <a:xfrm>
              <a:off x="7290896" y="1466950"/>
              <a:ext cx="1695300" cy="16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Tech 1 → </a:t>
              </a:r>
              <a:r>
                <a:rPr i="1" lang="en" sz="500"/>
                <a:t>patent_id1, </a:t>
              </a:r>
              <a:r>
                <a:rPr i="1" lang="en" sz="500">
                  <a:solidFill>
                    <a:schemeClr val="dk1"/>
                  </a:solidFill>
                </a:rPr>
                <a:t>patent_id2</a:t>
              </a:r>
              <a:r>
                <a:rPr i="1" lang="en" sz="500"/>
                <a:t>, paper_id1, </a:t>
              </a:r>
              <a:r>
                <a:rPr i="1" lang="en" sz="500">
                  <a:solidFill>
                    <a:schemeClr val="dk1"/>
                  </a:solidFill>
                </a:rPr>
                <a:t>paper_id2, </a:t>
              </a:r>
              <a:r>
                <a:rPr i="1" lang="en" sz="500"/>
                <a:t> award_id1, </a:t>
              </a:r>
              <a:r>
                <a:rPr i="1" lang="en" sz="500">
                  <a:solidFill>
                    <a:schemeClr val="dk1"/>
                  </a:solidFill>
                </a:rPr>
                <a:t>award_id2</a:t>
              </a:r>
              <a:endParaRPr i="1" sz="500"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5754647" y="1892675"/>
            <a:ext cx="3231433" cy="837370"/>
            <a:chOff x="5754647" y="1892675"/>
            <a:chExt cx="3231433" cy="837370"/>
          </a:xfrm>
        </p:grpSpPr>
        <p:sp>
          <p:nvSpPr>
            <p:cNvPr id="118" name="Google Shape;118;p16"/>
            <p:cNvSpPr/>
            <p:nvPr/>
          </p:nvSpPr>
          <p:spPr>
            <a:xfrm>
              <a:off x="5754647" y="1892675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6</a:t>
              </a:r>
              <a:r>
                <a:rPr b="1" lang="en" sz="800"/>
                <a:t>. Get information about  the selected document ids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From the chosen ids, get interesting data from the available datasets on postgres.</a:t>
              </a:r>
              <a:endParaRPr b="1" sz="700"/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7338996" y="1968875"/>
              <a:ext cx="518400" cy="3813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patentsdb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(patent_id1, patent_id2)</a:t>
              </a:r>
              <a:endParaRPr sz="400"/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7903338" y="1968875"/>
              <a:ext cx="518400" cy="3813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(important_data)</a:t>
              </a:r>
              <a:endParaRPr sz="4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awardsdb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400">
                  <a:solidFill>
                    <a:schemeClr val="dk1"/>
                  </a:solidFill>
                </a:rPr>
                <a:t>Where id in (award_id1, award_id2)</a:t>
              </a:r>
              <a:endParaRPr sz="400"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8467680" y="1968875"/>
              <a:ext cx="518400" cy="3813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Select  (important_data)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From </a:t>
              </a:r>
              <a:r>
                <a:rPr lang="en" sz="400"/>
                <a:t>papersdb</a:t>
              </a:r>
              <a:endParaRPr sz="4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Where id in (</a:t>
              </a:r>
              <a:r>
                <a:rPr lang="en" sz="400">
                  <a:solidFill>
                    <a:schemeClr val="dk1"/>
                  </a:solidFill>
                </a:rPr>
                <a:t>paper_id1. paper_id2</a:t>
              </a:r>
              <a:r>
                <a:rPr lang="en" sz="400"/>
                <a:t>)</a:t>
              </a:r>
              <a:endParaRPr sz="400"/>
            </a:p>
          </p:txBody>
        </p:sp>
        <p:pic>
          <p:nvPicPr>
            <p:cNvPr id="122" name="Google Shape;122;p16"/>
            <p:cNvPicPr preferRelativeResize="0"/>
            <p:nvPr/>
          </p:nvPicPr>
          <p:blipFill rotWithShape="1">
            <a:blip r:embed="rId3">
              <a:alphaModFix/>
            </a:blip>
            <a:srcRect b="15672" l="26741" r="27056" t="13796"/>
            <a:stretch/>
          </p:blipFill>
          <p:spPr>
            <a:xfrm>
              <a:off x="7550782" y="2348811"/>
              <a:ext cx="374702" cy="381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0323" y="2396817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" name="Google Shape;124;p16"/>
            <p:cNvCxnSpPr>
              <a:stCxn id="122" idx="3"/>
              <a:endCxn id="123" idx="1"/>
            </p:cNvCxnSpPr>
            <p:nvPr/>
          </p:nvCxnSpPr>
          <p:spPr>
            <a:xfrm>
              <a:off x="7925484" y="2539428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25" name="Google Shape;125;p16"/>
          <p:cNvGrpSpPr/>
          <p:nvPr/>
        </p:nvGrpSpPr>
        <p:grpSpPr>
          <a:xfrm>
            <a:off x="5754647" y="2942400"/>
            <a:ext cx="3231550" cy="816900"/>
            <a:chOff x="5754647" y="2942400"/>
            <a:chExt cx="3231550" cy="816900"/>
          </a:xfrm>
        </p:grpSpPr>
        <p:sp>
          <p:nvSpPr>
            <p:cNvPr id="126" name="Google Shape;126;p16"/>
            <p:cNvSpPr/>
            <p:nvPr/>
          </p:nvSpPr>
          <p:spPr>
            <a:xfrm>
              <a:off x="5754647" y="29424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7</a:t>
              </a:r>
              <a:r>
                <a:rPr b="1" lang="en" sz="800"/>
                <a:t>. </a:t>
              </a:r>
              <a:r>
                <a:rPr b="1" lang="en" sz="800"/>
                <a:t>Get</a:t>
              </a:r>
              <a:r>
                <a:rPr b="1" lang="en" sz="800"/>
                <a:t> wikipedia documents from the selected ids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Look for summary or sidebar information about the companies, universities, technologies etc.</a:t>
              </a:r>
              <a:endParaRPr b="1" sz="700"/>
            </a:p>
          </p:txBody>
        </p:sp>
        <p:pic>
          <p:nvPicPr>
            <p:cNvPr id="127" name="Google Shape;127;p16"/>
            <p:cNvPicPr preferRelativeResize="0"/>
            <p:nvPr/>
          </p:nvPicPr>
          <p:blipFill rotWithShape="1">
            <a:blip r:embed="rId6">
              <a:alphaModFix/>
            </a:blip>
            <a:srcRect b="18047" l="21314" r="21372" t="16962"/>
            <a:stretch/>
          </p:blipFill>
          <p:spPr>
            <a:xfrm>
              <a:off x="7759424" y="3299050"/>
              <a:ext cx="326400" cy="2961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52723" y="3311217"/>
              <a:ext cx="264726" cy="290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" name="Google Shape;129;p16"/>
            <p:cNvCxnSpPr>
              <a:endCxn id="128" idx="1"/>
            </p:cNvCxnSpPr>
            <p:nvPr/>
          </p:nvCxnSpPr>
          <p:spPr>
            <a:xfrm>
              <a:off x="8077923" y="3453863"/>
              <a:ext cx="2748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30" name="Google Shape;130;p16"/>
            <p:cNvSpPr/>
            <p:nvPr/>
          </p:nvSpPr>
          <p:spPr>
            <a:xfrm>
              <a:off x="7290896" y="2990950"/>
              <a:ext cx="1695300" cy="16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600"/>
                <a:t>patent_id1</a:t>
              </a:r>
              <a:r>
                <a:rPr i="1" lang="en" sz="600"/>
                <a:t> → </a:t>
              </a:r>
              <a:r>
                <a:rPr i="1" lang="en" sz="500"/>
                <a:t>‘General motors’ (webpage)</a:t>
              </a:r>
              <a:endParaRPr i="1" sz="5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/>
                <a:t>Paper_id2 → ‘UC San Diego’ (webpage)</a:t>
              </a:r>
              <a:endParaRPr i="1" sz="5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7338996" y="3213575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Companies</a:t>
              </a:r>
              <a:endParaRPr sz="4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7338996" y="3371418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Universities</a:t>
              </a:r>
              <a:endParaRPr sz="4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7338996" y="3529275"/>
              <a:ext cx="374700" cy="127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Topics</a:t>
              </a:r>
              <a:endParaRPr sz="400"/>
            </a:p>
          </p:txBody>
        </p:sp>
      </p:grpSp>
      <p:grpSp>
        <p:nvGrpSpPr>
          <p:cNvPr id="134" name="Google Shape;134;p16"/>
          <p:cNvGrpSpPr/>
          <p:nvPr/>
        </p:nvGrpSpPr>
        <p:grpSpPr>
          <a:xfrm>
            <a:off x="3709743" y="2034200"/>
            <a:ext cx="1724499" cy="1545650"/>
            <a:chOff x="3731268" y="2034200"/>
            <a:chExt cx="1724499" cy="1545650"/>
          </a:xfrm>
        </p:grpSpPr>
        <p:sp>
          <p:nvSpPr>
            <p:cNvPr id="135" name="Google Shape;135;p16"/>
            <p:cNvSpPr/>
            <p:nvPr/>
          </p:nvSpPr>
          <p:spPr>
            <a:xfrm>
              <a:off x="3995861" y="259258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3789289" y="2852572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978031" y="2771981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3888918" y="3145357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25613" y="3174913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4004199" y="2976525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920262" y="2549767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4589648" y="306748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458062" y="2508114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4944429" y="306748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347384" y="271825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4157259" y="3139317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702318" y="3239546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356166" y="3013753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4703003" y="2815344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841037" y="2638553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4242359" y="2769150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Kw1</a:t>
              </a:r>
              <a:endParaRPr sz="600"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021406" y="2796014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Kw2</a:t>
              </a:r>
              <a:endParaRPr sz="600"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075134" y="3118376"/>
              <a:ext cx="215700" cy="210300"/>
            </a:xfrm>
            <a:prstGeom prst="ellipse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Kw3</a:t>
              </a:r>
              <a:endParaRPr sz="600"/>
            </a:p>
          </p:txBody>
        </p:sp>
        <p:cxnSp>
          <p:nvCxnSpPr>
            <p:cNvPr id="154" name="Google Shape;154;p16"/>
            <p:cNvCxnSpPr>
              <a:stCxn id="140" idx="7"/>
              <a:endCxn id="151" idx="3"/>
            </p:cNvCxnSpPr>
            <p:nvPr/>
          </p:nvCxnSpPr>
          <p:spPr>
            <a:xfrm flipH="1" rot="10800000">
              <a:off x="4089213" y="2948759"/>
              <a:ext cx="184800" cy="4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5" name="Google Shape;155;p16"/>
            <p:cNvCxnSpPr>
              <a:stCxn id="137" idx="7"/>
              <a:endCxn id="151" idx="2"/>
            </p:cNvCxnSpPr>
            <p:nvPr/>
          </p:nvCxnSpPr>
          <p:spPr>
            <a:xfrm>
              <a:off x="4063045" y="2786216"/>
              <a:ext cx="179400" cy="8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6" name="Google Shape;156;p16"/>
            <p:cNvCxnSpPr>
              <a:stCxn id="143" idx="4"/>
              <a:endCxn id="151" idx="0"/>
            </p:cNvCxnSpPr>
            <p:nvPr/>
          </p:nvCxnSpPr>
          <p:spPr>
            <a:xfrm flipH="1">
              <a:off x="4350062" y="2605314"/>
              <a:ext cx="157800" cy="16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7" name="Google Shape;157;p16"/>
            <p:cNvCxnSpPr>
              <a:stCxn id="149" idx="1"/>
              <a:endCxn id="151" idx="6"/>
            </p:cNvCxnSpPr>
            <p:nvPr/>
          </p:nvCxnSpPr>
          <p:spPr>
            <a:xfrm flipH="1">
              <a:off x="4458089" y="2829578"/>
              <a:ext cx="259500" cy="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8" name="Google Shape;158;p16"/>
            <p:cNvCxnSpPr>
              <a:stCxn id="139" idx="0"/>
              <a:endCxn id="151" idx="4"/>
            </p:cNvCxnSpPr>
            <p:nvPr/>
          </p:nvCxnSpPr>
          <p:spPr>
            <a:xfrm rot="10800000">
              <a:off x="4350313" y="2979313"/>
              <a:ext cx="125100" cy="195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9" name="Google Shape;159;p16"/>
            <p:cNvSpPr/>
            <p:nvPr/>
          </p:nvSpPr>
          <p:spPr>
            <a:xfrm>
              <a:off x="4146220" y="2462469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Tec1</a:t>
              </a:r>
              <a:endParaRPr sz="500"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4656631" y="2516196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Tec2</a:t>
              </a:r>
              <a:endParaRPr sz="500"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220769" y="2489333"/>
              <a:ext cx="212400" cy="210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Tec3</a:t>
              </a:r>
              <a:endParaRPr sz="500"/>
            </a:p>
          </p:txBody>
        </p:sp>
        <p:cxnSp>
          <p:nvCxnSpPr>
            <p:cNvPr id="162" name="Google Shape;162;p16"/>
            <p:cNvCxnSpPr>
              <a:stCxn id="159" idx="4"/>
              <a:endCxn id="151" idx="1"/>
            </p:cNvCxnSpPr>
            <p:nvPr/>
          </p:nvCxnSpPr>
          <p:spPr>
            <a:xfrm>
              <a:off x="4252420" y="2672769"/>
              <a:ext cx="21600" cy="12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6"/>
            <p:cNvCxnSpPr>
              <a:stCxn id="160" idx="5"/>
              <a:endCxn id="152" idx="0"/>
            </p:cNvCxnSpPr>
            <p:nvPr/>
          </p:nvCxnSpPr>
          <p:spPr>
            <a:xfrm>
              <a:off x="4837926" y="2695699"/>
              <a:ext cx="291300" cy="10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4" name="Google Shape;164;p16"/>
            <p:cNvCxnSpPr>
              <a:stCxn id="160" idx="3"/>
              <a:endCxn id="151" idx="7"/>
            </p:cNvCxnSpPr>
            <p:nvPr/>
          </p:nvCxnSpPr>
          <p:spPr>
            <a:xfrm flipH="1">
              <a:off x="4426436" y="2695699"/>
              <a:ext cx="261300" cy="10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5" name="Google Shape;165;p16"/>
            <p:cNvCxnSpPr>
              <a:stCxn id="153" idx="2"/>
              <a:endCxn id="142" idx="5"/>
            </p:cNvCxnSpPr>
            <p:nvPr/>
          </p:nvCxnSpPr>
          <p:spPr>
            <a:xfrm rot="10800000">
              <a:off x="4674634" y="3150326"/>
              <a:ext cx="400500" cy="7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16"/>
            <p:cNvCxnSpPr>
              <a:endCxn id="145" idx="4"/>
            </p:cNvCxnSpPr>
            <p:nvPr/>
          </p:nvCxnSpPr>
          <p:spPr>
            <a:xfrm flipH="1" rot="10800000">
              <a:off x="5259184" y="2815454"/>
              <a:ext cx="138000" cy="33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16"/>
            <p:cNvCxnSpPr>
              <a:stCxn id="161" idx="3"/>
              <a:endCxn id="152" idx="7"/>
            </p:cNvCxnSpPr>
            <p:nvPr/>
          </p:nvCxnSpPr>
          <p:spPr>
            <a:xfrm flipH="1">
              <a:off x="5205374" y="2668835"/>
              <a:ext cx="46500" cy="15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8" name="Google Shape;168;p16"/>
            <p:cNvSpPr/>
            <p:nvPr/>
          </p:nvSpPr>
          <p:spPr>
            <a:xfrm>
              <a:off x="3952001" y="3450550"/>
              <a:ext cx="99600" cy="97200"/>
            </a:xfrm>
            <a:prstGeom prst="ellipse">
              <a:avLst/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4393765" y="3450550"/>
              <a:ext cx="99600" cy="97200"/>
            </a:xfrm>
            <a:prstGeom prst="ellipse">
              <a:avLst/>
            </a:prstGeom>
            <a:solidFill>
              <a:srgbClr val="FFE5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4839187" y="3450550"/>
              <a:ext cx="99600" cy="972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52396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F6B26B"/>
                  </a:solidFill>
                </a:rPr>
                <a:t>awards</a:t>
              </a:r>
              <a:endParaRPr i="1" sz="500">
                <a:solidFill>
                  <a:srgbClr val="F6B26B"/>
                </a:solidFill>
              </a:endParaR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4494161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FFD966"/>
                  </a:solidFill>
                </a:rPr>
                <a:t>papers</a:t>
              </a:r>
              <a:endParaRPr i="1" sz="500">
                <a:solidFill>
                  <a:srgbClr val="FFD966"/>
                </a:solidFill>
              </a:endParaR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39582" y="3418450"/>
              <a:ext cx="291300" cy="1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500">
                  <a:solidFill>
                    <a:srgbClr val="3C78D8"/>
                  </a:solidFill>
                </a:rPr>
                <a:t>patents</a:t>
              </a:r>
              <a:endParaRPr i="1" sz="500">
                <a:solidFill>
                  <a:srgbClr val="3C78D8"/>
                </a:solidFill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3731268" y="2034200"/>
              <a:ext cx="17244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800">
                  <a:solidFill>
                    <a:srgbClr val="3C78D8"/>
                  </a:solidFill>
                </a:rPr>
                <a:t>Co-occurrence graph connected by keywords</a:t>
              </a:r>
              <a:endParaRPr b="1" i="1" sz="800">
                <a:solidFill>
                  <a:srgbClr val="3C78D8"/>
                </a:solidFill>
              </a:endParaRPr>
            </a:p>
          </p:txBody>
        </p:sp>
      </p:grpSp>
      <p:sp>
        <p:nvSpPr>
          <p:cNvPr id="175" name="Google Shape;175;p16"/>
          <p:cNvSpPr/>
          <p:nvPr/>
        </p:nvSpPr>
        <p:spPr>
          <a:xfrm>
            <a:off x="668675" y="238075"/>
            <a:ext cx="7612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Application WorkFlow to build a decision helper report on what technology to invest money and what resources to hire for it.</a:t>
            </a:r>
            <a:endParaRPr b="1" i="1" sz="1200">
              <a:solidFill>
                <a:srgbClr val="3C78D8"/>
              </a:solidFill>
            </a:endParaRPr>
          </a:p>
        </p:txBody>
      </p:sp>
      <p:grpSp>
        <p:nvGrpSpPr>
          <p:cNvPr id="176" name="Google Shape;176;p16"/>
          <p:cNvGrpSpPr/>
          <p:nvPr/>
        </p:nvGrpSpPr>
        <p:grpSpPr>
          <a:xfrm>
            <a:off x="5754647" y="3949175"/>
            <a:ext cx="3122646" cy="936949"/>
            <a:chOff x="5754647" y="3949175"/>
            <a:chExt cx="3122646" cy="936949"/>
          </a:xfrm>
        </p:grpSpPr>
        <p:pic>
          <p:nvPicPr>
            <p:cNvPr id="177" name="Google Shape;177;p16"/>
            <p:cNvPicPr preferRelativeResize="0"/>
            <p:nvPr/>
          </p:nvPicPr>
          <p:blipFill rotWithShape="1">
            <a:blip r:embed="rId7">
              <a:alphaModFix/>
            </a:blip>
            <a:srcRect b="17232" l="15867" r="14933" t="19036"/>
            <a:stretch/>
          </p:blipFill>
          <p:spPr>
            <a:xfrm>
              <a:off x="7350968" y="3949175"/>
              <a:ext cx="1526325" cy="936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6"/>
            <p:cNvSpPr/>
            <p:nvPr/>
          </p:nvSpPr>
          <p:spPr>
            <a:xfrm>
              <a:off x="5754647" y="4009200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8</a:t>
              </a:r>
              <a:r>
                <a:rPr b="1" lang="en" sz="800"/>
                <a:t>. Build a report with the gathered data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Use information retrieved from 6 and 7 to build a report around a technology of interest.</a:t>
              </a:r>
              <a:endParaRPr b="1" sz="700"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8024210" y="4275117"/>
              <a:ext cx="165900" cy="164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"/>
                <a:t>Tec1</a:t>
              </a:r>
              <a:endParaRPr sz="400"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7624764" y="4147304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Topic data</a:t>
              </a:r>
              <a:endParaRPr sz="300"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24764" y="4331738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Competitors</a:t>
              </a:r>
              <a:endParaRPr sz="300"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624764" y="4512446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Hiring prospects</a:t>
              </a:r>
              <a:endParaRPr sz="300"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211332" y="4147304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Money in the game</a:t>
              </a:r>
              <a:endParaRPr sz="300"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211332" y="4331742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Legal implications</a:t>
              </a:r>
              <a:endParaRPr sz="300"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8211332" y="4508729"/>
              <a:ext cx="366600" cy="603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0" lIns="1827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"/>
                <a:t>Overall evaluation</a:t>
              </a:r>
              <a:endParaRPr sz="300"/>
            </a:p>
          </p:txBody>
        </p:sp>
      </p:grpSp>
      <p:grpSp>
        <p:nvGrpSpPr>
          <p:cNvPr id="186" name="Google Shape;186;p16"/>
          <p:cNvGrpSpPr/>
          <p:nvPr/>
        </p:nvGrpSpPr>
        <p:grpSpPr>
          <a:xfrm>
            <a:off x="246475" y="1630750"/>
            <a:ext cx="3238000" cy="1099300"/>
            <a:chOff x="246475" y="1630750"/>
            <a:chExt cx="3238000" cy="1099300"/>
          </a:xfrm>
        </p:grpSpPr>
        <p:grpSp>
          <p:nvGrpSpPr>
            <p:cNvPr id="187" name="Google Shape;187;p16"/>
            <p:cNvGrpSpPr/>
            <p:nvPr/>
          </p:nvGrpSpPr>
          <p:grpSpPr>
            <a:xfrm>
              <a:off x="246475" y="1913150"/>
              <a:ext cx="3238000" cy="816900"/>
              <a:chOff x="246475" y="1951800"/>
              <a:chExt cx="3238000" cy="816900"/>
            </a:xfrm>
          </p:grpSpPr>
          <p:sp>
            <p:nvSpPr>
              <p:cNvPr id="188" name="Google Shape;188;p16"/>
              <p:cNvSpPr/>
              <p:nvPr/>
            </p:nvSpPr>
            <p:spPr>
              <a:xfrm>
                <a:off x="246475" y="1951800"/>
                <a:ext cx="1451700" cy="816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0" lIns="91425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/>
                  <a:t>2. Define a set of keywords related to the technologies</a:t>
                </a:r>
                <a:endParaRPr b="1" sz="8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Extract keywords from ACM Library for each technology.</a:t>
                </a:r>
                <a:endParaRPr b="1" sz="700"/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>
                <a:off x="1789175" y="1968875"/>
                <a:ext cx="1695300" cy="771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700"/>
                  <a:t>Keyword_universe:</a:t>
                </a:r>
                <a:r>
                  <a:rPr i="1" lang="en" sz="700"/>
                  <a:t> </a:t>
                </a:r>
                <a:r>
                  <a:rPr i="1" lang="en" sz="500"/>
                  <a:t>[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‘quantum computing</a:t>
                </a:r>
                <a:r>
                  <a:rPr i="1" lang="en" sz="500">
                    <a:solidFill>
                      <a:schemeClr val="dk1"/>
                    </a:solidFill>
                  </a:rPr>
                  <a:t>‘</a:t>
                </a:r>
                <a:r>
                  <a:rPr i="1" lang="en" sz="500"/>
                  <a:t>, 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‘efficient computing’,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‘natural language processing’,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‘explainability’,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‘computer vision’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]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</p:txBody>
          </p:sp>
          <p:sp>
            <p:nvSpPr>
              <p:cNvPr id="190" name="Google Shape;190;p16"/>
              <p:cNvSpPr/>
              <p:nvPr/>
            </p:nvSpPr>
            <p:spPr>
              <a:xfrm>
                <a:off x="1783621" y="2578475"/>
                <a:ext cx="1695300" cy="161400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500"/>
                  <a:t>Note: </a:t>
                </a:r>
                <a:r>
                  <a:rPr i="1" lang="en" sz="500"/>
                  <a:t>If we include more keywords, our co-</a:t>
                </a:r>
                <a:r>
                  <a:rPr i="1" lang="en" sz="500"/>
                  <a:t>occurrence</a:t>
                </a:r>
                <a:r>
                  <a:rPr i="1" lang="en" sz="500"/>
                  <a:t> graph will be denser</a:t>
                </a:r>
                <a:endParaRPr i="1" sz="500"/>
              </a:p>
            </p:txBody>
          </p:sp>
        </p:grpSp>
        <p:pic>
          <p:nvPicPr>
            <p:cNvPr id="191" name="Google Shape;191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99275" y="1716200"/>
              <a:ext cx="901875" cy="20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6"/>
            <p:cNvPicPr preferRelativeResize="0"/>
            <p:nvPr/>
          </p:nvPicPr>
          <p:blipFill rotWithShape="1">
            <a:blip r:embed="rId4">
              <a:alphaModFix/>
            </a:blip>
            <a:srcRect b="29473" l="14693" r="61166" t="27793"/>
            <a:stretch/>
          </p:blipFill>
          <p:spPr>
            <a:xfrm>
              <a:off x="3195875" y="1630750"/>
              <a:ext cx="277184" cy="313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3" name="Google Shape;193;p16"/>
            <p:cNvCxnSpPr/>
            <p:nvPr/>
          </p:nvCxnSpPr>
          <p:spPr>
            <a:xfrm flipH="1" rot="10800000">
              <a:off x="2785319" y="1817231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7"/>
          <p:cNvGrpSpPr/>
          <p:nvPr/>
        </p:nvGrpSpPr>
        <p:grpSpPr>
          <a:xfrm>
            <a:off x="5754550" y="148475"/>
            <a:ext cx="3238000" cy="816900"/>
            <a:chOff x="246475" y="779075"/>
            <a:chExt cx="3238000" cy="816900"/>
          </a:xfrm>
        </p:grpSpPr>
        <p:pic>
          <p:nvPicPr>
            <p:cNvPr id="199" name="Google Shape;199;p17"/>
            <p:cNvPicPr preferRelativeResize="0"/>
            <p:nvPr/>
          </p:nvPicPr>
          <p:blipFill rotWithShape="1">
            <a:blip r:embed="rId3">
              <a:alphaModFix/>
            </a:blip>
            <a:srcRect b="29473" l="14694" r="13061" t="27793"/>
            <a:stretch/>
          </p:blipFill>
          <p:spPr>
            <a:xfrm>
              <a:off x="1909325" y="795875"/>
              <a:ext cx="863711" cy="326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7"/>
            <p:cNvSpPr/>
            <p:nvPr/>
          </p:nvSpPr>
          <p:spPr>
            <a:xfrm>
              <a:off x="246475" y="779075"/>
              <a:ext cx="1451700" cy="816900"/>
            </a:xfrm>
            <a:prstGeom prst="rect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0" lIns="91425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1. Pre-select Top 50 technologies</a:t>
              </a:r>
              <a:endParaRPr b="1"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/>
                <a:t>From the patents’ neo4j dataset select X technologies to explore</a:t>
              </a:r>
              <a:endParaRPr b="1" sz="700"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789175" y="1173125"/>
              <a:ext cx="1695300" cy="381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700"/>
                <a:t>Tech:</a:t>
              </a:r>
              <a:r>
                <a:rPr i="1" lang="en" sz="700"/>
                <a:t> Machine Learning, Quantum computing</a:t>
              </a:r>
              <a:endParaRPr i="1" sz="700"/>
            </a:p>
          </p:txBody>
        </p:sp>
      </p:grpSp>
      <p:sp>
        <p:nvSpPr>
          <p:cNvPr id="202" name="Google Shape;202;p17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technologies from neo4j</a:t>
            </a:r>
            <a:endParaRPr/>
          </a:p>
        </p:txBody>
      </p:sp>
      <p:sp>
        <p:nvSpPr>
          <p:cNvPr id="203" name="Google Shape;203;p17"/>
          <p:cNvSpPr txBox="1"/>
          <p:nvPr/>
        </p:nvSpPr>
        <p:spPr>
          <a:xfrm>
            <a:off x="5258138" y="1418988"/>
            <a:ext cx="3734400" cy="69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match</a:t>
            </a:r>
            <a:r>
              <a:rPr lang="en" sz="1000">
                <a:solidFill>
                  <a:srgbClr val="333333"/>
                </a:solidFill>
              </a:rPr>
              <a:t> p</a:t>
            </a:r>
            <a:r>
              <a:rPr lang="en" sz="1000">
                <a:solidFill>
                  <a:srgbClr val="586E75"/>
                </a:solidFill>
              </a:rPr>
              <a:t>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586E75"/>
                </a:solidFill>
              </a:rPr>
              <a:t>(</a:t>
            </a:r>
            <a:r>
              <a:rPr lang="en" sz="1000">
                <a:solidFill>
                  <a:schemeClr val="dk1"/>
                </a:solidFill>
              </a:rPr>
              <a:t>a</a:t>
            </a:r>
            <a:r>
              <a:rPr lang="en" sz="1000">
                <a:solidFill>
                  <a:srgbClr val="586E75"/>
                </a:solidFill>
              </a:rPr>
              <a:t>:</a:t>
            </a:r>
            <a:r>
              <a:rPr lang="en" sz="1000">
                <a:solidFill>
                  <a:srgbClr val="333333"/>
                </a:solidFill>
              </a:rPr>
              <a:t>technology</a:t>
            </a:r>
            <a:r>
              <a:rPr lang="en" sz="1000">
                <a:solidFill>
                  <a:srgbClr val="586E75"/>
                </a:solidFill>
              </a:rPr>
              <a:t>)-[</a:t>
            </a:r>
            <a:r>
              <a:rPr lang="en" sz="1000">
                <a:solidFill>
                  <a:srgbClr val="333333"/>
                </a:solidFill>
              </a:rPr>
              <a:t>r</a:t>
            </a:r>
            <a:r>
              <a:rPr lang="en" sz="1000">
                <a:solidFill>
                  <a:srgbClr val="586E75"/>
                </a:solidFill>
              </a:rPr>
              <a:t>:</a:t>
            </a:r>
            <a:r>
              <a:rPr lang="en" sz="1000">
                <a:solidFill>
                  <a:srgbClr val="333333"/>
                </a:solidFill>
              </a:rPr>
              <a:t>hasExpertiseIn</a:t>
            </a:r>
            <a:r>
              <a:rPr lang="en" sz="1000">
                <a:solidFill>
                  <a:srgbClr val="586E75"/>
                </a:solidFill>
              </a:rPr>
              <a:t>]-(</a:t>
            </a:r>
            <a:r>
              <a:rPr lang="en" sz="1000">
                <a:solidFill>
                  <a:schemeClr val="dk1"/>
                </a:solidFill>
              </a:rPr>
              <a:t>b</a:t>
            </a:r>
            <a:r>
              <a:rPr lang="en" sz="1000">
                <a:solidFill>
                  <a:srgbClr val="586E75"/>
                </a:solidFill>
              </a:rPr>
              <a:t>)</a:t>
            </a:r>
            <a:endParaRPr sz="1000">
              <a:solidFill>
                <a:srgbClr val="586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return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a</a:t>
            </a:r>
            <a:r>
              <a:rPr lang="en" sz="1000">
                <a:solidFill>
                  <a:srgbClr val="586E75"/>
                </a:solidFill>
              </a:rPr>
              <a:t>.</a:t>
            </a:r>
            <a:r>
              <a:rPr lang="en" sz="1000">
                <a:solidFill>
                  <a:srgbClr val="333333"/>
                </a:solidFill>
              </a:rPr>
              <a:t>name </a:t>
            </a:r>
            <a:r>
              <a:rPr lang="en" sz="1000">
                <a:solidFill>
                  <a:srgbClr val="859900"/>
                </a:solidFill>
              </a:rPr>
              <a:t>AS</a:t>
            </a:r>
            <a:r>
              <a:rPr lang="en" sz="1000">
                <a:solidFill>
                  <a:srgbClr val="333333"/>
                </a:solidFill>
              </a:rPr>
              <a:t> Technology</a:t>
            </a:r>
            <a:r>
              <a:rPr lang="en" sz="1000">
                <a:solidFill>
                  <a:srgbClr val="586E75"/>
                </a:solidFill>
              </a:rPr>
              <a:t>,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859900"/>
                </a:solidFill>
              </a:rPr>
              <a:t>count</a:t>
            </a:r>
            <a:r>
              <a:rPr lang="en" sz="1000">
                <a:solidFill>
                  <a:srgbClr val="586E75"/>
                </a:solidFill>
              </a:rPr>
              <a:t>(</a:t>
            </a:r>
            <a:r>
              <a:rPr lang="en" sz="1000">
                <a:solidFill>
                  <a:srgbClr val="333333"/>
                </a:solidFill>
              </a:rPr>
              <a:t>p</a:t>
            </a:r>
            <a:r>
              <a:rPr lang="en" sz="1000">
                <a:solidFill>
                  <a:srgbClr val="586E75"/>
                </a:solidFill>
              </a:rPr>
              <a:t>)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859900"/>
                </a:solidFill>
              </a:rPr>
              <a:t>AS</a:t>
            </a:r>
            <a:r>
              <a:rPr lang="en" sz="1000">
                <a:solidFill>
                  <a:srgbClr val="333333"/>
                </a:solidFill>
              </a:rPr>
              <a:t> Degree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order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859900"/>
                </a:solidFill>
              </a:rPr>
              <a:t>by</a:t>
            </a:r>
            <a:r>
              <a:rPr lang="en" sz="1000">
                <a:solidFill>
                  <a:srgbClr val="333333"/>
                </a:solidFill>
              </a:rPr>
              <a:t> Degree </a:t>
            </a:r>
            <a:r>
              <a:rPr lang="en" sz="1000">
                <a:solidFill>
                  <a:srgbClr val="859900"/>
                </a:solidFill>
              </a:rPr>
              <a:t>desc</a:t>
            </a:r>
            <a:endParaRPr sz="1000">
              <a:solidFill>
                <a:srgbClr val="859900"/>
              </a:solidFill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88" y="2183512"/>
            <a:ext cx="4262975" cy="288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467" y="2183500"/>
            <a:ext cx="2931758" cy="27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121288" y="1419000"/>
            <a:ext cx="3734400" cy="69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match</a:t>
            </a:r>
            <a:r>
              <a:rPr lang="en" sz="1000">
                <a:solidFill>
                  <a:srgbClr val="333333"/>
                </a:solidFill>
              </a:rPr>
              <a:t> p</a:t>
            </a:r>
            <a:r>
              <a:rPr lang="en" sz="1000">
                <a:solidFill>
                  <a:srgbClr val="586E75"/>
                </a:solidFill>
              </a:rPr>
              <a:t>=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586E75"/>
                </a:solidFill>
              </a:rPr>
              <a:t>(</a:t>
            </a:r>
            <a:r>
              <a:rPr lang="en" sz="1000">
                <a:solidFill>
                  <a:schemeClr val="dk1"/>
                </a:solidFill>
              </a:rPr>
              <a:t>a</a:t>
            </a:r>
            <a:r>
              <a:rPr lang="en" sz="1000">
                <a:solidFill>
                  <a:srgbClr val="586E75"/>
                </a:solidFill>
              </a:rPr>
              <a:t>:</a:t>
            </a:r>
            <a:r>
              <a:rPr lang="en" sz="1000">
                <a:solidFill>
                  <a:srgbClr val="333333"/>
                </a:solidFill>
              </a:rPr>
              <a:t>technology</a:t>
            </a:r>
            <a:r>
              <a:rPr lang="en" sz="1000">
                <a:solidFill>
                  <a:srgbClr val="586E75"/>
                </a:solidFill>
              </a:rPr>
              <a:t>)-[</a:t>
            </a:r>
            <a:r>
              <a:rPr lang="en" sz="1000">
                <a:solidFill>
                  <a:srgbClr val="333333"/>
                </a:solidFill>
              </a:rPr>
              <a:t>r</a:t>
            </a:r>
            <a:r>
              <a:rPr lang="en" sz="1000">
                <a:solidFill>
                  <a:srgbClr val="586E75"/>
                </a:solidFill>
              </a:rPr>
              <a:t>:</a:t>
            </a:r>
            <a:r>
              <a:rPr lang="en" sz="1000">
                <a:solidFill>
                  <a:srgbClr val="333333"/>
                </a:solidFill>
              </a:rPr>
              <a:t>hasExpertiseIn</a:t>
            </a:r>
            <a:r>
              <a:rPr lang="en" sz="1000">
                <a:solidFill>
                  <a:srgbClr val="586E75"/>
                </a:solidFill>
              </a:rPr>
              <a:t>]-(</a:t>
            </a:r>
            <a:r>
              <a:rPr lang="en" sz="1000">
                <a:solidFill>
                  <a:schemeClr val="dk1"/>
                </a:solidFill>
              </a:rPr>
              <a:t>b</a:t>
            </a:r>
            <a:r>
              <a:rPr lang="en" sz="1000">
                <a:solidFill>
                  <a:srgbClr val="586E75"/>
                </a:solidFill>
              </a:rPr>
              <a:t>)</a:t>
            </a:r>
            <a:endParaRPr sz="1000">
              <a:solidFill>
                <a:srgbClr val="586E7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return</a:t>
            </a:r>
            <a:r>
              <a:rPr lang="en" sz="1000">
                <a:solidFill>
                  <a:srgbClr val="333333"/>
                </a:solidFill>
              </a:rPr>
              <a:t> p</a:t>
            </a:r>
            <a:endParaRPr sz="1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59900"/>
                </a:solidFill>
              </a:rPr>
              <a:t>limit</a:t>
            </a:r>
            <a:r>
              <a:rPr lang="en" sz="1000">
                <a:solidFill>
                  <a:srgbClr val="333333"/>
                </a:solidFill>
              </a:rPr>
              <a:t> </a:t>
            </a:r>
            <a:r>
              <a:rPr lang="en" sz="1000">
                <a:solidFill>
                  <a:srgbClr val="2AA198"/>
                </a:solidFill>
              </a:rPr>
              <a:t>500</a:t>
            </a:r>
            <a:endParaRPr sz="1000">
              <a:solidFill>
                <a:srgbClr val="859900"/>
              </a:solidFill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121288" y="1028600"/>
            <a:ext cx="40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Visualize the data (from given neo4j database)</a:t>
            </a: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4986625" y="1028600"/>
            <a:ext cx="43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3C78D8"/>
                </a:solidFill>
              </a:rPr>
              <a:t>From python, query the technologies and filter Top 50</a:t>
            </a:r>
            <a:endParaRPr b="1" i="1" sz="1200">
              <a:solidFill>
                <a:srgbClr val="3C78D8"/>
              </a:solidFill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2456938" y="4804800"/>
            <a:ext cx="300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ML technology &amp; companies with expertise in it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10" name="Google Shape;210;p17"/>
          <p:cNvCxnSpPr>
            <a:stCxn id="209" idx="1"/>
          </p:cNvCxnSpPr>
          <p:nvPr/>
        </p:nvCxnSpPr>
        <p:spPr>
          <a:xfrm rot="10800000">
            <a:off x="2039638" y="4705650"/>
            <a:ext cx="417300" cy="2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1" name="Google Shape;211;p17"/>
          <p:cNvSpPr txBox="1"/>
          <p:nvPr/>
        </p:nvSpPr>
        <p:spPr>
          <a:xfrm>
            <a:off x="-28300" y="4162500"/>
            <a:ext cx="65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Deep learning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12" name="Google Shape;212;p17"/>
          <p:cNvSpPr txBox="1"/>
          <p:nvPr/>
        </p:nvSpPr>
        <p:spPr>
          <a:xfrm>
            <a:off x="3583625" y="2443275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UAV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13" name="Google Shape;213;p17"/>
          <p:cNvSpPr txBox="1"/>
          <p:nvPr/>
        </p:nvSpPr>
        <p:spPr>
          <a:xfrm>
            <a:off x="3658200" y="4021000"/>
            <a:ext cx="10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UAS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74" y="1559800"/>
            <a:ext cx="4754475" cy="33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keyword universe for each technology</a:t>
            </a:r>
            <a:endParaRPr/>
          </a:p>
        </p:txBody>
      </p:sp>
      <p:sp>
        <p:nvSpPr>
          <p:cNvPr id="220" name="Google Shape;220;p18"/>
          <p:cNvSpPr txBox="1"/>
          <p:nvPr/>
        </p:nvSpPr>
        <p:spPr>
          <a:xfrm>
            <a:off x="3210575" y="3034575"/>
            <a:ext cx="21669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The ACM digital library has an ontology we can use to pick out keywords for areas within computing. 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This ontology was available in rdf format (written in xml). Using this .rdf file, we generated a graph version of the ACM tree from which we could pick out keywords for each domain/technology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21" name="Google Shape;2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8238" y="1357650"/>
            <a:ext cx="1296684" cy="1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3013" y="3288600"/>
            <a:ext cx="1687100" cy="1586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18"/>
          <p:cNvCxnSpPr>
            <a:stCxn id="220" idx="0"/>
            <a:endCxn id="221" idx="1"/>
          </p:cNvCxnSpPr>
          <p:nvPr/>
        </p:nvCxnSpPr>
        <p:spPr>
          <a:xfrm flipH="1" rot="10800000">
            <a:off x="4294025" y="1982475"/>
            <a:ext cx="2844300" cy="10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4" name="Google Shape;224;p18"/>
          <p:cNvCxnSpPr>
            <a:stCxn id="221" idx="2"/>
            <a:endCxn id="222" idx="0"/>
          </p:cNvCxnSpPr>
          <p:nvPr/>
        </p:nvCxnSpPr>
        <p:spPr>
          <a:xfrm>
            <a:off x="7786579" y="2607125"/>
            <a:ext cx="0" cy="6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5" name="Google Shape;225;p18"/>
          <p:cNvSpPr txBox="1"/>
          <p:nvPr/>
        </p:nvSpPr>
        <p:spPr>
          <a:xfrm>
            <a:off x="7849175" y="2701563"/>
            <a:ext cx="14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Querying for ‘Machine Learning’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5508197" y="1736088"/>
            <a:ext cx="97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RDF upload into neo4j</a:t>
            </a:r>
            <a:endParaRPr sz="1000">
              <a:solidFill>
                <a:srgbClr val="FF0000"/>
              </a:solidFill>
            </a:endParaRPr>
          </a:p>
        </p:txBody>
      </p:sp>
      <p:grpSp>
        <p:nvGrpSpPr>
          <p:cNvPr id="227" name="Google Shape;227;p18"/>
          <p:cNvGrpSpPr/>
          <p:nvPr/>
        </p:nvGrpSpPr>
        <p:grpSpPr>
          <a:xfrm>
            <a:off x="5841325" y="60425"/>
            <a:ext cx="3238000" cy="1099300"/>
            <a:chOff x="246475" y="1630750"/>
            <a:chExt cx="3238000" cy="1099300"/>
          </a:xfrm>
        </p:grpSpPr>
        <p:grpSp>
          <p:nvGrpSpPr>
            <p:cNvPr id="228" name="Google Shape;228;p18"/>
            <p:cNvGrpSpPr/>
            <p:nvPr/>
          </p:nvGrpSpPr>
          <p:grpSpPr>
            <a:xfrm>
              <a:off x="246475" y="1913150"/>
              <a:ext cx="3238000" cy="816900"/>
              <a:chOff x="246475" y="1951800"/>
              <a:chExt cx="3238000" cy="816900"/>
            </a:xfrm>
          </p:grpSpPr>
          <p:sp>
            <p:nvSpPr>
              <p:cNvPr id="229" name="Google Shape;229;p18"/>
              <p:cNvSpPr/>
              <p:nvPr/>
            </p:nvSpPr>
            <p:spPr>
              <a:xfrm>
                <a:off x="246475" y="1951800"/>
                <a:ext cx="1451700" cy="816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0" lIns="91425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/>
                  <a:t>2. Define a set of keywords related to the technologies</a:t>
                </a:r>
                <a:endParaRPr b="1" sz="8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Extract keywords from ACM Library for each technology.</a:t>
                </a:r>
                <a:endParaRPr b="1" sz="700"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1789175" y="1968875"/>
                <a:ext cx="1695300" cy="771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700"/>
                  <a:t>Keyword_universe:</a:t>
                </a:r>
                <a:r>
                  <a:rPr i="1" lang="en" sz="700"/>
                  <a:t> </a:t>
                </a:r>
                <a:r>
                  <a:rPr i="1" lang="en" sz="500"/>
                  <a:t>[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‘quantum computing</a:t>
                </a:r>
                <a:r>
                  <a:rPr i="1" lang="en" sz="500">
                    <a:solidFill>
                      <a:schemeClr val="dk1"/>
                    </a:solidFill>
                  </a:rPr>
                  <a:t>‘</a:t>
                </a:r>
                <a:r>
                  <a:rPr i="1" lang="en" sz="500"/>
                  <a:t>, 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‘efficient computing’,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‘natural language processing’,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‘explainability’,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‘computer vision’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]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1783621" y="2578475"/>
                <a:ext cx="1695300" cy="161400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500"/>
                  <a:t>Note: </a:t>
                </a:r>
                <a:r>
                  <a:rPr i="1" lang="en" sz="500"/>
                  <a:t>If we include more keywords, our co-occurrence graph will be denser</a:t>
                </a:r>
                <a:endParaRPr i="1" sz="500"/>
              </a:p>
            </p:txBody>
          </p:sp>
        </p:grpSp>
        <p:pic>
          <p:nvPicPr>
            <p:cNvPr id="232" name="Google Shape;232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9275" y="1716200"/>
              <a:ext cx="901875" cy="20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8"/>
            <p:cNvPicPr preferRelativeResize="0"/>
            <p:nvPr/>
          </p:nvPicPr>
          <p:blipFill rotWithShape="1">
            <a:blip r:embed="rId7">
              <a:alphaModFix/>
            </a:blip>
            <a:srcRect b="29473" l="14693" r="61166" t="27793"/>
            <a:stretch/>
          </p:blipFill>
          <p:spPr>
            <a:xfrm>
              <a:off x="3195875" y="1630750"/>
              <a:ext cx="277184" cy="313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4" name="Google Shape;234;p18"/>
            <p:cNvCxnSpPr/>
            <p:nvPr/>
          </p:nvCxnSpPr>
          <p:spPr>
            <a:xfrm flipH="1" rot="10800000">
              <a:off x="2785319" y="1817231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2461200" y="2734413"/>
            <a:ext cx="6396600" cy="69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9900"/>
                </a:solidFill>
              </a:rPr>
              <a:t>MATCH</a:t>
            </a:r>
            <a:r>
              <a:rPr lang="en" sz="1100">
                <a:solidFill>
                  <a:srgbClr val="333333"/>
                </a:solidFill>
              </a:rPr>
              <a:t> p</a:t>
            </a:r>
            <a:r>
              <a:rPr lang="en" sz="1100">
                <a:solidFill>
                  <a:srgbClr val="586E75"/>
                </a:solidFill>
              </a:rPr>
              <a:t>=(</a:t>
            </a:r>
            <a:r>
              <a:rPr lang="en" sz="1100">
                <a:solidFill>
                  <a:srgbClr val="333333"/>
                </a:solidFill>
              </a:rPr>
              <a:t>j</a:t>
            </a:r>
            <a:r>
              <a:rPr lang="en" sz="1100">
                <a:solidFill>
                  <a:srgbClr val="586E75"/>
                </a:solidFill>
              </a:rPr>
              <a:t>:</a:t>
            </a:r>
            <a:r>
              <a:rPr lang="en" sz="1100">
                <a:solidFill>
                  <a:srgbClr val="333333"/>
                </a:solidFill>
              </a:rPr>
              <a:t>skos__Concept</a:t>
            </a:r>
            <a:r>
              <a:rPr lang="en" sz="1100">
                <a:solidFill>
                  <a:srgbClr val="586E75"/>
                </a:solidFill>
              </a:rPr>
              <a:t>)-[</a:t>
            </a:r>
            <a:r>
              <a:rPr lang="en" sz="1100">
                <a:solidFill>
                  <a:srgbClr val="333333"/>
                </a:solidFill>
              </a:rPr>
              <a:t>r</a:t>
            </a:r>
            <a:r>
              <a:rPr lang="en" sz="1100">
                <a:solidFill>
                  <a:srgbClr val="586E75"/>
                </a:solidFill>
              </a:rPr>
              <a:t>:</a:t>
            </a:r>
            <a:r>
              <a:rPr lang="en" sz="1100">
                <a:solidFill>
                  <a:srgbClr val="333333"/>
                </a:solidFill>
              </a:rPr>
              <a:t>skos__narrower</a:t>
            </a:r>
            <a:r>
              <a:rPr lang="en" sz="1100">
                <a:solidFill>
                  <a:srgbClr val="586E75"/>
                </a:solidFill>
              </a:rPr>
              <a:t>*..</a:t>
            </a:r>
            <a:r>
              <a:rPr lang="en" sz="1100">
                <a:solidFill>
                  <a:srgbClr val="2AA198"/>
                </a:solidFill>
              </a:rPr>
              <a:t>6</a:t>
            </a:r>
            <a:r>
              <a:rPr lang="en" sz="1100">
                <a:solidFill>
                  <a:srgbClr val="586E75"/>
                </a:solidFill>
              </a:rPr>
              <a:t>]-&gt;(</a:t>
            </a:r>
            <a:r>
              <a:rPr lang="en" sz="1100">
                <a:solidFill>
                  <a:schemeClr val="dk1"/>
                </a:solidFill>
              </a:rPr>
              <a:t>b</a:t>
            </a:r>
            <a:r>
              <a:rPr lang="en" sz="1100">
                <a:solidFill>
                  <a:srgbClr val="586E75"/>
                </a:solidFill>
              </a:rPr>
              <a:t>)</a:t>
            </a:r>
            <a:endParaRPr sz="1100">
              <a:solidFill>
                <a:srgbClr val="586E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9900"/>
                </a:solidFill>
              </a:rPr>
              <a:t>WHERE</a:t>
            </a:r>
            <a:r>
              <a:rPr lang="en" sz="1100">
                <a:solidFill>
                  <a:srgbClr val="333333"/>
                </a:solidFill>
              </a:rPr>
              <a:t> j</a:t>
            </a:r>
            <a:r>
              <a:rPr lang="en" sz="1100">
                <a:solidFill>
                  <a:srgbClr val="586E75"/>
                </a:solidFill>
              </a:rPr>
              <a:t>.</a:t>
            </a:r>
            <a:r>
              <a:rPr lang="en" sz="1100">
                <a:solidFill>
                  <a:srgbClr val="333333"/>
                </a:solidFill>
              </a:rPr>
              <a:t>skos__prefLabel </a:t>
            </a:r>
            <a:r>
              <a:rPr lang="en" sz="1100">
                <a:solidFill>
                  <a:srgbClr val="586E75"/>
                </a:solidFill>
              </a:rPr>
              <a:t>=~</a:t>
            </a:r>
            <a:r>
              <a:rPr lang="en" sz="1100">
                <a:solidFill>
                  <a:srgbClr val="333333"/>
                </a:solidFill>
              </a:rPr>
              <a:t> </a:t>
            </a:r>
            <a:r>
              <a:rPr lang="en" sz="1100">
                <a:solidFill>
                  <a:srgbClr val="B58900"/>
                </a:solidFill>
              </a:rPr>
              <a:t>'(?i)HARDWARE'</a:t>
            </a:r>
            <a:endParaRPr sz="1100">
              <a:solidFill>
                <a:srgbClr val="B58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9900"/>
                </a:solidFill>
              </a:rPr>
              <a:t>RETURN</a:t>
            </a:r>
            <a:r>
              <a:rPr lang="en" sz="1100">
                <a:solidFill>
                  <a:srgbClr val="333333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b</a:t>
            </a:r>
            <a:r>
              <a:rPr lang="en" sz="1100">
                <a:solidFill>
                  <a:srgbClr val="586E75"/>
                </a:solidFill>
              </a:rPr>
              <a:t>.</a:t>
            </a:r>
            <a:r>
              <a:rPr lang="en" sz="1100">
                <a:solidFill>
                  <a:srgbClr val="333333"/>
                </a:solidFill>
              </a:rPr>
              <a:t>skos__prefLabel </a:t>
            </a:r>
            <a:r>
              <a:rPr lang="en" sz="1100">
                <a:solidFill>
                  <a:srgbClr val="859900"/>
                </a:solidFill>
              </a:rPr>
              <a:t>AS</a:t>
            </a:r>
            <a:r>
              <a:rPr lang="en" sz="1100">
                <a:solidFill>
                  <a:srgbClr val="333333"/>
                </a:solidFill>
              </a:rPr>
              <a:t> keyword</a:t>
            </a:r>
            <a:endParaRPr sz="1100">
              <a:solidFill>
                <a:srgbClr val="859900"/>
              </a:solidFill>
            </a:endParaRPr>
          </a:p>
        </p:txBody>
      </p:sp>
      <p:sp>
        <p:nvSpPr>
          <p:cNvPr id="240" name="Google Shape;240;p19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Create a keyword universe for each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38" y="1298525"/>
            <a:ext cx="1296684" cy="1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13" y="3229475"/>
            <a:ext cx="1687100" cy="1586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9"/>
          <p:cNvCxnSpPr>
            <a:stCxn id="241" idx="2"/>
            <a:endCxn id="242" idx="0"/>
          </p:cNvCxnSpPr>
          <p:nvPr/>
        </p:nvCxnSpPr>
        <p:spPr>
          <a:xfrm>
            <a:off x="1241279" y="2548000"/>
            <a:ext cx="0" cy="6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4" name="Google Shape;244;p19"/>
          <p:cNvSpPr txBox="1"/>
          <p:nvPr/>
        </p:nvSpPr>
        <p:spPr>
          <a:xfrm>
            <a:off x="2370675" y="1223550"/>
            <a:ext cx="475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Querying for ‘Machine Learning’ </a:t>
            </a:r>
            <a:endParaRPr b="1" i="1" sz="1000">
              <a:solidFill>
                <a:srgbClr val="3C78D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using variable range relationship patterns</a:t>
            </a:r>
            <a:r>
              <a:rPr lang="en" sz="800">
                <a:solidFill>
                  <a:srgbClr val="FF0000"/>
                </a:solidFill>
              </a:rPr>
              <a:t> 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2461200" y="1716138"/>
            <a:ext cx="6396600" cy="523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9900"/>
                </a:solidFill>
              </a:rPr>
              <a:t>MATCH</a:t>
            </a:r>
            <a:r>
              <a:rPr lang="en" sz="1100">
                <a:solidFill>
                  <a:srgbClr val="333333"/>
                </a:solidFill>
              </a:rPr>
              <a:t> p</a:t>
            </a:r>
            <a:r>
              <a:rPr lang="en" sz="1100">
                <a:solidFill>
                  <a:srgbClr val="586E75"/>
                </a:solidFill>
              </a:rPr>
              <a:t>=(</a:t>
            </a:r>
            <a:r>
              <a:rPr lang="en" sz="1100">
                <a:solidFill>
                  <a:srgbClr val="333333"/>
                </a:solidFill>
              </a:rPr>
              <a:t>j</a:t>
            </a:r>
            <a:r>
              <a:rPr lang="en" sz="1100">
                <a:solidFill>
                  <a:srgbClr val="586E75"/>
                </a:solidFill>
              </a:rPr>
              <a:t>:</a:t>
            </a:r>
            <a:r>
              <a:rPr lang="en" sz="1100">
                <a:solidFill>
                  <a:srgbClr val="333333"/>
                </a:solidFill>
              </a:rPr>
              <a:t>skos__Concept </a:t>
            </a:r>
            <a:r>
              <a:rPr lang="en" sz="1100">
                <a:solidFill>
                  <a:srgbClr val="586E75"/>
                </a:solidFill>
              </a:rPr>
              <a:t>{</a:t>
            </a:r>
            <a:r>
              <a:rPr lang="en" sz="1100">
                <a:solidFill>
                  <a:srgbClr val="333333"/>
                </a:solidFill>
              </a:rPr>
              <a:t>skos__prefLabel</a:t>
            </a:r>
            <a:r>
              <a:rPr lang="en" sz="1100">
                <a:solidFill>
                  <a:srgbClr val="586E75"/>
                </a:solidFill>
              </a:rPr>
              <a:t>:</a:t>
            </a:r>
            <a:r>
              <a:rPr lang="en" sz="1100">
                <a:solidFill>
                  <a:srgbClr val="B58900"/>
                </a:solidFill>
              </a:rPr>
              <a:t>'Machine learning'</a:t>
            </a:r>
            <a:r>
              <a:rPr lang="en" sz="1100">
                <a:solidFill>
                  <a:srgbClr val="333333"/>
                </a:solidFill>
              </a:rPr>
              <a:t> </a:t>
            </a:r>
            <a:r>
              <a:rPr lang="en" sz="1100">
                <a:solidFill>
                  <a:srgbClr val="586E75"/>
                </a:solidFill>
              </a:rPr>
              <a:t>})-[</a:t>
            </a:r>
            <a:r>
              <a:rPr lang="en" sz="1100">
                <a:solidFill>
                  <a:srgbClr val="333333"/>
                </a:solidFill>
              </a:rPr>
              <a:t>r</a:t>
            </a:r>
            <a:r>
              <a:rPr lang="en" sz="1100">
                <a:solidFill>
                  <a:srgbClr val="586E75"/>
                </a:solidFill>
              </a:rPr>
              <a:t>:</a:t>
            </a:r>
            <a:r>
              <a:rPr lang="en" sz="1100">
                <a:solidFill>
                  <a:srgbClr val="333333"/>
                </a:solidFill>
              </a:rPr>
              <a:t>skos__narrower</a:t>
            </a:r>
            <a:r>
              <a:rPr lang="en" sz="1100">
                <a:solidFill>
                  <a:srgbClr val="586E75"/>
                </a:solidFill>
              </a:rPr>
              <a:t>*..</a:t>
            </a:r>
            <a:r>
              <a:rPr lang="en" sz="1100">
                <a:solidFill>
                  <a:srgbClr val="2AA198"/>
                </a:solidFill>
              </a:rPr>
              <a:t>6</a:t>
            </a:r>
            <a:r>
              <a:rPr lang="en" sz="1100">
                <a:solidFill>
                  <a:srgbClr val="586E75"/>
                </a:solidFill>
              </a:rPr>
              <a:t>]-&gt;(</a:t>
            </a:r>
            <a:r>
              <a:rPr lang="en" sz="1100">
                <a:solidFill>
                  <a:schemeClr val="dk1"/>
                </a:solidFill>
              </a:rPr>
              <a:t>b</a:t>
            </a:r>
            <a:r>
              <a:rPr lang="en" sz="1100">
                <a:solidFill>
                  <a:srgbClr val="586E75"/>
                </a:solidFill>
              </a:rPr>
              <a:t>)</a:t>
            </a:r>
            <a:endParaRPr sz="1100">
              <a:solidFill>
                <a:srgbClr val="586E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859900"/>
                </a:solidFill>
              </a:rPr>
              <a:t>RETURN</a:t>
            </a:r>
            <a:r>
              <a:rPr lang="en" sz="1100">
                <a:solidFill>
                  <a:srgbClr val="333333"/>
                </a:solidFill>
              </a:rPr>
              <a:t> p</a:t>
            </a:r>
            <a:endParaRPr sz="1200">
              <a:solidFill>
                <a:srgbClr val="859900"/>
              </a:solidFill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7288275" y="1124450"/>
            <a:ext cx="17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6-tier ontology means we search 6 levels deep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47" name="Google Shape;247;p19"/>
          <p:cNvCxnSpPr>
            <a:stCxn id="248" idx="1"/>
          </p:cNvCxnSpPr>
          <p:nvPr/>
        </p:nvCxnSpPr>
        <p:spPr>
          <a:xfrm rot="10800000">
            <a:off x="5582075" y="3119938"/>
            <a:ext cx="1813500" cy="6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" name="Google Shape;249;p19"/>
          <p:cNvSpPr txBox="1"/>
          <p:nvPr/>
        </p:nvSpPr>
        <p:spPr>
          <a:xfrm>
            <a:off x="2386500" y="2295650"/>
            <a:ext cx="654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But we are interested in the keywords, not the path. This query flattens out the graph and gives all keywords under ‘hardware’</a:t>
            </a:r>
            <a:endParaRPr sz="800">
              <a:solidFill>
                <a:srgbClr val="FF0000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395575" y="3487438"/>
            <a:ext cx="179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Used regexp with case insensitivity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5">
            <a:alphaModFix/>
          </a:blip>
          <a:srcRect b="37464" l="0" r="0" t="0"/>
          <a:stretch/>
        </p:blipFill>
        <p:spPr>
          <a:xfrm>
            <a:off x="2461200" y="3466850"/>
            <a:ext cx="3238000" cy="149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19"/>
          <p:cNvCxnSpPr/>
          <p:nvPr/>
        </p:nvCxnSpPr>
        <p:spPr>
          <a:xfrm flipH="1">
            <a:off x="8037050" y="1549425"/>
            <a:ext cx="567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252" name="Google Shape;252;p19"/>
          <p:cNvGrpSpPr/>
          <p:nvPr/>
        </p:nvGrpSpPr>
        <p:grpSpPr>
          <a:xfrm>
            <a:off x="5841325" y="60425"/>
            <a:ext cx="3238000" cy="1099300"/>
            <a:chOff x="246475" y="1630750"/>
            <a:chExt cx="3238000" cy="1099300"/>
          </a:xfrm>
        </p:grpSpPr>
        <p:grpSp>
          <p:nvGrpSpPr>
            <p:cNvPr id="253" name="Google Shape;253;p19"/>
            <p:cNvGrpSpPr/>
            <p:nvPr/>
          </p:nvGrpSpPr>
          <p:grpSpPr>
            <a:xfrm>
              <a:off x="246475" y="1913150"/>
              <a:ext cx="3238000" cy="816900"/>
              <a:chOff x="246475" y="1951800"/>
              <a:chExt cx="3238000" cy="816900"/>
            </a:xfrm>
          </p:grpSpPr>
          <p:sp>
            <p:nvSpPr>
              <p:cNvPr id="254" name="Google Shape;254;p19"/>
              <p:cNvSpPr/>
              <p:nvPr/>
            </p:nvSpPr>
            <p:spPr>
              <a:xfrm>
                <a:off x="246475" y="1951800"/>
                <a:ext cx="1451700" cy="816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0" lIns="91425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/>
                  <a:t>2. Define a set of keywords related to the technologies</a:t>
                </a:r>
                <a:endParaRPr b="1" sz="8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Extract keywords from ACM Library for each technology.</a:t>
                </a:r>
                <a:endParaRPr b="1" sz="700"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1789175" y="1968875"/>
                <a:ext cx="1695300" cy="771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700"/>
                  <a:t>Keyword_universe:</a:t>
                </a:r>
                <a:r>
                  <a:rPr i="1" lang="en" sz="700"/>
                  <a:t> </a:t>
                </a:r>
                <a:r>
                  <a:rPr i="1" lang="en" sz="500"/>
                  <a:t>[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‘quantum computing</a:t>
                </a:r>
                <a:r>
                  <a:rPr i="1" lang="en" sz="500">
                    <a:solidFill>
                      <a:schemeClr val="dk1"/>
                    </a:solidFill>
                  </a:rPr>
                  <a:t>‘</a:t>
                </a:r>
                <a:r>
                  <a:rPr i="1" lang="en" sz="500"/>
                  <a:t>, 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‘efficient computing’,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‘natural language processing’,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‘explainability’,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‘computer vision’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]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1783621" y="2578475"/>
                <a:ext cx="1695300" cy="161400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500"/>
                  <a:t>Note: </a:t>
                </a:r>
                <a:r>
                  <a:rPr i="1" lang="en" sz="500"/>
                  <a:t>If we include more keywords, our co-occurrence graph will be denser</a:t>
                </a:r>
                <a:endParaRPr i="1" sz="500"/>
              </a:p>
            </p:txBody>
          </p:sp>
        </p:grpSp>
        <p:pic>
          <p:nvPicPr>
            <p:cNvPr id="257" name="Google Shape;257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99275" y="1716200"/>
              <a:ext cx="901875" cy="20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19"/>
            <p:cNvPicPr preferRelativeResize="0"/>
            <p:nvPr/>
          </p:nvPicPr>
          <p:blipFill rotWithShape="1">
            <a:blip r:embed="rId7">
              <a:alphaModFix/>
            </a:blip>
            <a:srcRect b="29473" l="14693" r="61166" t="27793"/>
            <a:stretch/>
          </p:blipFill>
          <p:spPr>
            <a:xfrm>
              <a:off x="3195875" y="1630750"/>
              <a:ext cx="277184" cy="313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9" name="Google Shape;259;p19"/>
            <p:cNvCxnSpPr/>
            <p:nvPr/>
          </p:nvCxnSpPr>
          <p:spPr>
            <a:xfrm flipH="1" rot="10800000">
              <a:off x="2785319" y="1817231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260" name="Google Shape;260;p19"/>
          <p:cNvSpPr txBox="1"/>
          <p:nvPr/>
        </p:nvSpPr>
        <p:spPr>
          <a:xfrm>
            <a:off x="44600" y="2642425"/>
            <a:ext cx="141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Querying for ‘Machine Learning’ 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>
            <p:ph type="title"/>
          </p:nvPr>
        </p:nvSpPr>
        <p:spPr>
          <a:xfrm>
            <a:off x="216800" y="270575"/>
            <a:ext cx="52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Create a keyword universe for each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282100" y="1357925"/>
            <a:ext cx="654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282100" y="3577000"/>
            <a:ext cx="392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E.g. this </a:t>
            </a:r>
            <a:r>
              <a:rPr b="1" i="1" lang="en" sz="1000">
                <a:solidFill>
                  <a:srgbClr val="3C78D8"/>
                </a:solidFill>
              </a:rPr>
              <a:t>function</a:t>
            </a:r>
            <a:r>
              <a:rPr b="1" i="1" lang="en" sz="1000">
                <a:solidFill>
                  <a:srgbClr val="3C78D8"/>
                </a:solidFill>
              </a:rPr>
              <a:t> in python to pick up keywords was called for every technology (~29,000) in the original neo4j </a:t>
            </a:r>
            <a:r>
              <a:rPr b="1" i="1" lang="en" sz="1000">
                <a:solidFill>
                  <a:srgbClr val="3C78D8"/>
                </a:solidFill>
              </a:rPr>
              <a:t>dataset to find related ACM ontology keywords. </a:t>
            </a:r>
            <a:endParaRPr b="1" i="1" sz="1000">
              <a:solidFill>
                <a:srgbClr val="3C78D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00">
              <a:solidFill>
                <a:srgbClr val="3C78D8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Where there were no matches, the technology itself was passed on as a keyword. Since we had a computing ontology, these are the ones that are ‘useful’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9272" t="0"/>
          <a:stretch/>
        </p:blipFill>
        <p:spPr>
          <a:xfrm>
            <a:off x="460774" y="1357925"/>
            <a:ext cx="3426574" cy="21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2" y="1788875"/>
            <a:ext cx="4310887" cy="1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0"/>
          <p:cNvSpPr txBox="1"/>
          <p:nvPr/>
        </p:nvSpPr>
        <p:spPr>
          <a:xfrm>
            <a:off x="5463700" y="3143225"/>
            <a:ext cx="25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Keyword Universe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271" name="Google Shape;271;p20"/>
          <p:cNvGrpSpPr/>
          <p:nvPr/>
        </p:nvGrpSpPr>
        <p:grpSpPr>
          <a:xfrm>
            <a:off x="5841325" y="60425"/>
            <a:ext cx="3238000" cy="1099300"/>
            <a:chOff x="246475" y="1630750"/>
            <a:chExt cx="3238000" cy="1099300"/>
          </a:xfrm>
        </p:grpSpPr>
        <p:grpSp>
          <p:nvGrpSpPr>
            <p:cNvPr id="272" name="Google Shape;272;p20"/>
            <p:cNvGrpSpPr/>
            <p:nvPr/>
          </p:nvGrpSpPr>
          <p:grpSpPr>
            <a:xfrm>
              <a:off x="246475" y="1913150"/>
              <a:ext cx="3238000" cy="816900"/>
              <a:chOff x="246475" y="1951800"/>
              <a:chExt cx="3238000" cy="816900"/>
            </a:xfrm>
          </p:grpSpPr>
          <p:sp>
            <p:nvSpPr>
              <p:cNvPr id="273" name="Google Shape;273;p20"/>
              <p:cNvSpPr/>
              <p:nvPr/>
            </p:nvSpPr>
            <p:spPr>
              <a:xfrm>
                <a:off x="246475" y="1951800"/>
                <a:ext cx="1451700" cy="8169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0" lIns="91425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/>
                  <a:t>2. Define a set of keywords related to the technologies</a:t>
                </a:r>
                <a:endParaRPr b="1" sz="8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/>
                  <a:t>Extract keywords from ACM Library for each technology.</a:t>
                </a:r>
                <a:endParaRPr b="1" sz="700"/>
              </a:p>
            </p:txBody>
          </p:sp>
          <p:sp>
            <p:nvSpPr>
              <p:cNvPr id="274" name="Google Shape;274;p20"/>
              <p:cNvSpPr/>
              <p:nvPr/>
            </p:nvSpPr>
            <p:spPr>
              <a:xfrm>
                <a:off x="1789175" y="1968875"/>
                <a:ext cx="1695300" cy="7710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700"/>
                  <a:t>Keyword_universe:</a:t>
                </a:r>
                <a:r>
                  <a:rPr i="1" lang="en" sz="700"/>
                  <a:t> </a:t>
                </a:r>
                <a:r>
                  <a:rPr i="1" lang="en" sz="500"/>
                  <a:t>[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‘quantum computing</a:t>
                </a:r>
                <a:r>
                  <a:rPr i="1" lang="en" sz="500">
                    <a:solidFill>
                      <a:schemeClr val="dk1"/>
                    </a:solidFill>
                  </a:rPr>
                  <a:t>‘</a:t>
                </a:r>
                <a:r>
                  <a:rPr i="1" lang="en" sz="500"/>
                  <a:t>, 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‘efficient computing’,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‘natural language processing’,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‘explainability’,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‘computer vision’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500"/>
                  <a:t>]</a:t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1" sz="500"/>
              </a:p>
            </p:txBody>
          </p:sp>
          <p:sp>
            <p:nvSpPr>
              <p:cNvPr id="275" name="Google Shape;275;p20"/>
              <p:cNvSpPr/>
              <p:nvPr/>
            </p:nvSpPr>
            <p:spPr>
              <a:xfrm>
                <a:off x="1783621" y="2578475"/>
                <a:ext cx="1695300" cy="161400"/>
              </a:xfrm>
              <a:prstGeom prst="rect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n" sz="500"/>
                  <a:t>Note: </a:t>
                </a:r>
                <a:r>
                  <a:rPr i="1" lang="en" sz="500"/>
                  <a:t>If we include more keywords, our co-occurrence graph will be denser</a:t>
                </a:r>
                <a:endParaRPr i="1" sz="500"/>
              </a:p>
            </p:txBody>
          </p:sp>
        </p:grpSp>
        <p:pic>
          <p:nvPicPr>
            <p:cNvPr id="276" name="Google Shape;27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9275" y="1716200"/>
              <a:ext cx="901875" cy="20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0"/>
            <p:cNvPicPr preferRelativeResize="0"/>
            <p:nvPr/>
          </p:nvPicPr>
          <p:blipFill rotWithShape="1">
            <a:blip r:embed="rId6">
              <a:alphaModFix/>
            </a:blip>
            <a:srcRect b="29473" l="14693" r="61166" t="27793"/>
            <a:stretch/>
          </p:blipFill>
          <p:spPr>
            <a:xfrm>
              <a:off x="3195875" y="1630750"/>
              <a:ext cx="277184" cy="313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Google Shape;278;p20"/>
            <p:cNvCxnSpPr/>
            <p:nvPr/>
          </p:nvCxnSpPr>
          <p:spPr>
            <a:xfrm flipH="1" rot="10800000">
              <a:off x="2785319" y="1817231"/>
              <a:ext cx="326400" cy="2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279" name="Google Shape;279;p20"/>
          <p:cNvCxnSpPr>
            <a:stCxn id="268" idx="3"/>
            <a:endCxn id="269" idx="1"/>
          </p:cNvCxnSpPr>
          <p:nvPr/>
        </p:nvCxnSpPr>
        <p:spPr>
          <a:xfrm>
            <a:off x="3887349" y="2419925"/>
            <a:ext cx="68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3725" y="1524007"/>
            <a:ext cx="4905024" cy="301951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1"/>
          <p:cNvSpPr txBox="1"/>
          <p:nvPr>
            <p:ph type="title"/>
          </p:nvPr>
        </p:nvSpPr>
        <p:spPr>
          <a:xfrm>
            <a:off x="311700" y="139625"/>
            <a:ext cx="79005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2500"/>
              <a:t>Matching keywords in datasets</a:t>
            </a:r>
            <a:endParaRPr sz="2500"/>
          </a:p>
        </p:txBody>
      </p:sp>
      <p:sp>
        <p:nvSpPr>
          <p:cNvPr id="286" name="Google Shape;286;p21"/>
          <p:cNvSpPr txBox="1"/>
          <p:nvPr/>
        </p:nvSpPr>
        <p:spPr>
          <a:xfrm>
            <a:off x="311700" y="305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 txBox="1"/>
          <p:nvPr>
            <p:ph idx="1" type="body"/>
          </p:nvPr>
        </p:nvSpPr>
        <p:spPr>
          <a:xfrm>
            <a:off x="461025" y="838775"/>
            <a:ext cx="3779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Look</a:t>
            </a:r>
            <a:r>
              <a:rPr b="1" i="1" lang="en" sz="1000">
                <a:solidFill>
                  <a:srgbClr val="3C78D8"/>
                </a:solidFill>
              </a:rPr>
              <a:t> for the existence of any keywords in the texts of the patents, awards, and papers datasets and add the found keywords as a new columns</a:t>
            </a:r>
            <a:endParaRPr b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A9B7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A9B7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endParaRPr sz="1400">
              <a:solidFill>
                <a:srgbClr val="A9B7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9625" y="214000"/>
            <a:ext cx="2801476" cy="7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30" y="3582072"/>
            <a:ext cx="2592025" cy="758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 rotWithShape="1">
          <a:blip r:embed="rId6">
            <a:alphaModFix/>
          </a:blip>
          <a:srcRect b="20280" l="15283" r="14089" t="14985"/>
          <a:stretch/>
        </p:blipFill>
        <p:spPr>
          <a:xfrm>
            <a:off x="924600" y="1981888"/>
            <a:ext cx="590087" cy="5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 rotWithShape="1">
          <a:blip r:embed="rId6">
            <a:alphaModFix/>
          </a:blip>
          <a:srcRect b="20280" l="15283" r="14089" t="14985"/>
          <a:stretch/>
        </p:blipFill>
        <p:spPr>
          <a:xfrm>
            <a:off x="1860025" y="1981888"/>
            <a:ext cx="590087" cy="5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 rotWithShape="1">
          <a:blip r:embed="rId6">
            <a:alphaModFix/>
          </a:blip>
          <a:srcRect b="20280" l="15283" r="14089" t="14985"/>
          <a:stretch/>
        </p:blipFill>
        <p:spPr>
          <a:xfrm>
            <a:off x="2795450" y="1981888"/>
            <a:ext cx="590087" cy="5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 txBox="1"/>
          <p:nvPr/>
        </p:nvSpPr>
        <p:spPr>
          <a:xfrm>
            <a:off x="899075" y="1606525"/>
            <a:ext cx="6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Patents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4" name="Google Shape;294;p21"/>
          <p:cNvSpPr txBox="1"/>
          <p:nvPr/>
        </p:nvSpPr>
        <p:spPr>
          <a:xfrm>
            <a:off x="1822900" y="1606525"/>
            <a:ext cx="69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Awards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2746725" y="1606525"/>
            <a:ext cx="116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0000"/>
                </a:solidFill>
              </a:rPr>
              <a:t>Papers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96" name="Google Shape;296;p21"/>
          <p:cNvCxnSpPr/>
          <p:nvPr/>
        </p:nvCxnSpPr>
        <p:spPr>
          <a:xfrm>
            <a:off x="2117640" y="2890400"/>
            <a:ext cx="1500" cy="5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1"/>
          <p:cNvCxnSpPr/>
          <p:nvPr/>
        </p:nvCxnSpPr>
        <p:spPr>
          <a:xfrm rot="10800000">
            <a:off x="2062288" y="2902850"/>
            <a:ext cx="0" cy="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21"/>
          <p:cNvSpPr txBox="1"/>
          <p:nvPr/>
        </p:nvSpPr>
        <p:spPr>
          <a:xfrm>
            <a:off x="770875" y="4322350"/>
            <a:ext cx="252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Keyword Universe</a:t>
            </a:r>
            <a:endParaRPr b="1" sz="1200">
              <a:solidFill>
                <a:srgbClr val="FF0000"/>
              </a:solidFill>
            </a:endParaRPr>
          </a:p>
        </p:txBody>
      </p:sp>
      <p:pic>
        <p:nvPicPr>
          <p:cNvPr id="299" name="Google Shape;299;p21"/>
          <p:cNvPicPr preferRelativeResize="0"/>
          <p:nvPr/>
        </p:nvPicPr>
        <p:blipFill rotWithShape="1">
          <a:blip r:embed="rId7">
            <a:alphaModFix/>
          </a:blip>
          <a:srcRect b="15672" l="26741" r="27056" t="13796"/>
          <a:stretch/>
        </p:blipFill>
        <p:spPr>
          <a:xfrm>
            <a:off x="770902" y="2323541"/>
            <a:ext cx="374702" cy="38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 rotWithShape="1">
          <a:blip r:embed="rId7">
            <a:alphaModFix/>
          </a:blip>
          <a:srcRect b="15672" l="26741" r="27056" t="13796"/>
          <a:stretch/>
        </p:blipFill>
        <p:spPr>
          <a:xfrm>
            <a:off x="1722552" y="2323541"/>
            <a:ext cx="374702" cy="381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4057" y="2334160"/>
            <a:ext cx="374699" cy="36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1"/>
          <p:cNvPicPr preferRelativeResize="0"/>
          <p:nvPr/>
        </p:nvPicPr>
        <p:blipFill rotWithShape="1">
          <a:blip r:embed="rId7">
            <a:alphaModFix/>
          </a:blip>
          <a:srcRect b="15672" l="26741" r="27056" t="13796"/>
          <a:stretch/>
        </p:blipFill>
        <p:spPr>
          <a:xfrm>
            <a:off x="3120414" y="2323541"/>
            <a:ext cx="374702" cy="38123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1"/>
          <p:cNvSpPr txBox="1"/>
          <p:nvPr>
            <p:ph idx="1" type="body"/>
          </p:nvPr>
        </p:nvSpPr>
        <p:spPr>
          <a:xfrm>
            <a:off x="6638575" y="1263875"/>
            <a:ext cx="3779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000">
                <a:solidFill>
                  <a:srgbClr val="3C78D8"/>
                </a:solidFill>
              </a:rPr>
              <a:t>Code to retrieve all data to python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